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Lexend SemiBold"/>
      <p:regular r:id="rId29"/>
      <p:bold r:id="rId30"/>
    </p:embeddedFont>
    <p:embeddedFont>
      <p:font typeface="Roboto"/>
      <p:regular r:id="rId31"/>
      <p:bold r:id="rId32"/>
      <p:italic r:id="rId33"/>
      <p:boldItalic r:id="rId34"/>
    </p:embeddedFont>
    <p:embeddedFont>
      <p:font typeface="Noto Sans"/>
      <p:regular r:id="rId35"/>
      <p:bold r:id="rId36"/>
      <p:italic r:id="rId37"/>
      <p:boldItalic r:id="rId38"/>
    </p:embeddedFont>
    <p:embeddedFont>
      <p:font typeface="Lexend"/>
      <p:regular r:id="rId39"/>
      <p:bold r:id="rId40"/>
    </p:embeddedFont>
    <p:embeddedFont>
      <p:font typeface="Lexend Deca"/>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760">
          <p15:clr>
            <a:srgbClr val="9AA0A6"/>
          </p15:clr>
        </p15:guide>
        <p15:guide id="2" pos="624">
          <p15:clr>
            <a:srgbClr val="9AA0A6"/>
          </p15:clr>
        </p15:guide>
        <p15:guide id="3" orient="horz" pos="1620">
          <p15:clr>
            <a:srgbClr val="000000"/>
          </p15:clr>
        </p15:guide>
      </p15:sldGuideLst>
    </p:ext>
    <p:ext uri="GoogleSlidesCustomDataVersion2">
      <go:slidesCustomData xmlns:go="http://customooxmlschemas.google.com/" r:id="rId43" roundtripDataSignature="AMtx7mhf2GwNdZ0AWwFyrBwxng+heuVh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760"/>
        <p:guide pos="624"/>
        <p:guide pos="162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exend-bold.fntdata"/><Relationship Id="rId20" Type="http://schemas.openxmlformats.org/officeDocument/2006/relationships/slide" Target="slides/slide15.xml"/><Relationship Id="rId42" Type="http://schemas.openxmlformats.org/officeDocument/2006/relationships/font" Target="fonts/LexendDeca-bold.fntdata"/><Relationship Id="rId41" Type="http://schemas.openxmlformats.org/officeDocument/2006/relationships/font" Target="fonts/LexendDeca-regular.fntdata"/><Relationship Id="rId22" Type="http://schemas.openxmlformats.org/officeDocument/2006/relationships/slide" Target="slides/slide17.xml"/><Relationship Id="rId21" Type="http://schemas.openxmlformats.org/officeDocument/2006/relationships/slide" Target="slides/slide16.xml"/><Relationship Id="rId43"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exendSemiBol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regular.fntdata"/><Relationship Id="rId30" Type="http://schemas.openxmlformats.org/officeDocument/2006/relationships/font" Target="fonts/LexendSemiBold-bold.fntdata"/><Relationship Id="rId11" Type="http://schemas.openxmlformats.org/officeDocument/2006/relationships/slide" Target="slides/slide6.xml"/><Relationship Id="rId33" Type="http://schemas.openxmlformats.org/officeDocument/2006/relationships/font" Target="fonts/Roboto-italic.fntdata"/><Relationship Id="rId10" Type="http://schemas.openxmlformats.org/officeDocument/2006/relationships/slide" Target="slides/slide5.xml"/><Relationship Id="rId32" Type="http://schemas.openxmlformats.org/officeDocument/2006/relationships/font" Target="fonts/Roboto-bold.fntdata"/><Relationship Id="rId13" Type="http://schemas.openxmlformats.org/officeDocument/2006/relationships/slide" Target="slides/slide8.xml"/><Relationship Id="rId35" Type="http://schemas.openxmlformats.org/officeDocument/2006/relationships/font" Target="fonts/NotoSans-regular.fntdata"/><Relationship Id="rId12" Type="http://schemas.openxmlformats.org/officeDocument/2006/relationships/slide" Target="slides/slide7.xml"/><Relationship Id="rId34" Type="http://schemas.openxmlformats.org/officeDocument/2006/relationships/font" Target="fonts/Roboto-boldItalic.fntdata"/><Relationship Id="rId15" Type="http://schemas.openxmlformats.org/officeDocument/2006/relationships/slide" Target="slides/slide10.xml"/><Relationship Id="rId37" Type="http://schemas.openxmlformats.org/officeDocument/2006/relationships/font" Target="fonts/NotoSans-italic.fntdata"/><Relationship Id="rId14" Type="http://schemas.openxmlformats.org/officeDocument/2006/relationships/slide" Target="slides/slide9.xml"/><Relationship Id="rId36" Type="http://schemas.openxmlformats.org/officeDocument/2006/relationships/font" Target="fonts/NotoSans-bold.fntdata"/><Relationship Id="rId17" Type="http://schemas.openxmlformats.org/officeDocument/2006/relationships/slide" Target="slides/slide12.xml"/><Relationship Id="rId39" Type="http://schemas.openxmlformats.org/officeDocument/2006/relationships/font" Target="fonts/Lexend-regular.fntdata"/><Relationship Id="rId16" Type="http://schemas.openxmlformats.org/officeDocument/2006/relationships/slide" Target="slides/slide11.xml"/><Relationship Id="rId38" Type="http://schemas.openxmlformats.org/officeDocument/2006/relationships/font" Target="fonts/NotoSans-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2cd95a26df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g2cd95a26df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 name="Google Shape;6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s" sz="1800" u="none" strike="noStrike">
                <a:solidFill>
                  <a:srgbClr val="000000"/>
                </a:solidFill>
                <a:latin typeface="Avenir"/>
                <a:ea typeface="Avenir"/>
                <a:cs typeface="Avenir"/>
                <a:sym typeface="Avenir"/>
              </a:rPr>
              <a:t>Diseño</a:t>
            </a:r>
            <a:endParaRPr/>
          </a:p>
          <a:p>
            <a:pPr indent="-298450" lvl="0" marL="457200" rtl="0" algn="l">
              <a:lnSpc>
                <a:spcPct val="100000"/>
              </a:lnSpc>
              <a:spcBef>
                <a:spcPts val="0"/>
              </a:spcBef>
              <a:spcAft>
                <a:spcPts val="0"/>
              </a:spcAft>
              <a:buSzPts val="1100"/>
              <a:buChar char="●"/>
            </a:pPr>
            <a:r>
              <a:rPr b="0" i="0" lang="es" sz="1800" u="none" strike="noStrike">
                <a:solidFill>
                  <a:srgbClr val="000000"/>
                </a:solidFill>
                <a:latin typeface="Avenir"/>
                <a:ea typeface="Avenir"/>
                <a:cs typeface="Avenir"/>
                <a:sym typeface="Avenir"/>
              </a:rPr>
              <a:t>Darle estructura y mejor aspecto a la tabla de contenidos</a:t>
            </a:r>
            <a:endParaRPr b="0"/>
          </a:p>
          <a:p>
            <a:pPr indent="-298450" lvl="0" marL="457200" rtl="0" algn="l">
              <a:lnSpc>
                <a:spcPct val="100000"/>
              </a:lnSpc>
              <a:spcBef>
                <a:spcPts val="0"/>
              </a:spcBef>
              <a:spcAft>
                <a:spcPts val="0"/>
              </a:spcAft>
              <a:buSzPts val="1100"/>
              <a:buChar char="●"/>
            </a:pPr>
            <a:r>
              <a:rPr b="1" i="0" lang="es" sz="1800" u="none" strike="noStrike">
                <a:solidFill>
                  <a:srgbClr val="33475B"/>
                </a:solidFill>
                <a:latin typeface="Avenir"/>
                <a:ea typeface="Avenir"/>
                <a:cs typeface="Avenir"/>
                <a:sym typeface="Avenir"/>
              </a:rPr>
              <a:t>darle a los título más protagonismo</a:t>
            </a:r>
            <a:endParaRPr b="0"/>
          </a:p>
          <a:p>
            <a:pPr indent="-298450" lvl="0" marL="457200" rtl="0" algn="l">
              <a:lnSpc>
                <a:spcPct val="100000"/>
              </a:lnSpc>
              <a:spcBef>
                <a:spcPts val="0"/>
              </a:spcBef>
              <a:spcAft>
                <a:spcPts val="0"/>
              </a:spcAft>
              <a:buSzPts val="1100"/>
              <a:buChar char="●"/>
            </a:pPr>
            <a:r>
              <a:rPr b="1" i="0" lang="es" sz="1800" u="none" strike="noStrike">
                <a:solidFill>
                  <a:srgbClr val="33475B"/>
                </a:solidFill>
                <a:latin typeface="Avenir"/>
                <a:ea typeface="Avenir"/>
                <a:cs typeface="Avenir"/>
                <a:sym typeface="Avenir"/>
              </a:rPr>
              <a:t>Incluir algunas imágenes o iconos para que el texto no sea tan plano</a:t>
            </a:r>
            <a:endParaRPr b="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cd95a26df0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g2cd95a26df0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cd95a26df0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g2cd95a26df0_0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6d87c73762_0_54: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g36d87c73762_0_54: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00" name="Google Shape;100;g36d87c73762_0_54: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6d87c73762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36d87c73762_0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6d87c73762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g36d87c73762_0_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cd95a26df0_0_2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g2cd95a26df0_0_2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s" sz="1800" u="none" strike="noStrike">
                <a:solidFill>
                  <a:srgbClr val="000000"/>
                </a:solidFill>
                <a:latin typeface="Avenir"/>
                <a:ea typeface="Avenir"/>
                <a:cs typeface="Avenir"/>
                <a:sym typeface="Avenir"/>
              </a:rPr>
              <a:t>Diseño</a:t>
            </a:r>
            <a:endParaRPr/>
          </a:p>
          <a:p>
            <a:pPr indent="-298450" lvl="0" marL="457200" rtl="0" algn="l">
              <a:lnSpc>
                <a:spcPct val="100000"/>
              </a:lnSpc>
              <a:spcBef>
                <a:spcPts val="0"/>
              </a:spcBef>
              <a:spcAft>
                <a:spcPts val="0"/>
              </a:spcAft>
              <a:buSzPts val="1100"/>
              <a:buChar char="●"/>
            </a:pPr>
            <a:r>
              <a:rPr b="0" i="0" lang="es" sz="1800" u="none" strike="noStrike">
                <a:solidFill>
                  <a:srgbClr val="000000"/>
                </a:solidFill>
                <a:latin typeface="Avenir"/>
                <a:ea typeface="Avenir"/>
                <a:cs typeface="Avenir"/>
                <a:sym typeface="Avenir"/>
              </a:rPr>
              <a:t>Darle estructura y mejor aspecto a la tabla de contenidos</a:t>
            </a:r>
            <a:endParaRPr b="0"/>
          </a:p>
          <a:p>
            <a:pPr indent="-298450" lvl="0" marL="457200" rtl="0" algn="l">
              <a:lnSpc>
                <a:spcPct val="100000"/>
              </a:lnSpc>
              <a:spcBef>
                <a:spcPts val="0"/>
              </a:spcBef>
              <a:spcAft>
                <a:spcPts val="0"/>
              </a:spcAft>
              <a:buSzPts val="1100"/>
              <a:buChar char="●"/>
            </a:pPr>
            <a:r>
              <a:rPr b="1" i="0" lang="es" sz="1800" u="none" strike="noStrike">
                <a:solidFill>
                  <a:srgbClr val="33475B"/>
                </a:solidFill>
                <a:latin typeface="Avenir"/>
                <a:ea typeface="Avenir"/>
                <a:cs typeface="Avenir"/>
                <a:sym typeface="Avenir"/>
              </a:rPr>
              <a:t>darle a los título más protagonismo</a:t>
            </a:r>
            <a:endParaRPr b="0"/>
          </a:p>
          <a:p>
            <a:pPr indent="-298450" lvl="0" marL="457200" rtl="0" algn="l">
              <a:lnSpc>
                <a:spcPct val="100000"/>
              </a:lnSpc>
              <a:spcBef>
                <a:spcPts val="0"/>
              </a:spcBef>
              <a:spcAft>
                <a:spcPts val="0"/>
              </a:spcAft>
              <a:buSzPts val="1100"/>
              <a:buChar char="●"/>
            </a:pPr>
            <a:r>
              <a:rPr b="1" i="0" lang="es" sz="1800" u="none" strike="noStrike">
                <a:solidFill>
                  <a:srgbClr val="33475B"/>
                </a:solidFill>
                <a:latin typeface="Avenir"/>
                <a:ea typeface="Avenir"/>
                <a:cs typeface="Avenir"/>
                <a:sym typeface="Avenir"/>
              </a:rPr>
              <a:t>Incluir algunas imágenes o iconos para que el texto no sea tan plano</a:t>
            </a:r>
            <a:endParaRPr b="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6d87c73762_0_21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36d87c73762_0_21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79" name="Google Shape;179;g36d87c73762_0_21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6d87c73762_0_169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g36d87c73762_0_169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222" name="Google Shape;222;g36d87c73762_0_169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6d87c73762_0_34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g36d87c73762_0_34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07" name="Google Shape;307;g36d87c73762_0_34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1f7bcf785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g1f7bcf7858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6d87c7376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g36d87c73762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6d87c73762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g36d87c73762_0_5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2ce57438baa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1" name="Google Shape;441;g2ce57438baa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6d87c73762_0_778: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g36d87c73762_0_778: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75" name="Google Shape;475;g36d87c73762_0_778: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6d87c73762_0_891: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6" name="Google Shape;546;g36d87c73762_0_891: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47" name="Google Shape;547;g36d87c73762_0_891: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6d87c73762_0_1449: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6" name="Google Shape;596;g36d87c73762_0_1449: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97" name="Google Shape;597;g36d87c73762_0_1449: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6d87c73762_0_95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1" name="Google Shape;671;g36d87c73762_0_95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672" name="Google Shape;672;g36d87c73762_0_95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36d87c73762_0_1082: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5" name="Google Shape;735;g36d87c73762_0_1082: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36" name="Google Shape;736;g36d87c73762_0_1082: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36d87c73762_0_1394: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3" name="Google Shape;773;g36d87c73762_0_1394: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774" name="Google Shape;774;g36d87c73762_0_1394: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g36d87c73762_0_1580:notes"/>
          <p:cNvSpPr/>
          <p:nvPr>
            <p:ph idx="2" type="sldImg"/>
          </p:nvPr>
        </p:nvSpPr>
        <p:spPr>
          <a:xfrm>
            <a:off x="914400" y="1143000"/>
            <a:ext cx="73152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2" name="Google Shape;822;g36d87c73762_0_1580:notes"/>
          <p:cNvSpPr txBox="1"/>
          <p:nvPr>
            <p:ph idx="1" type="body"/>
          </p:nvPr>
        </p:nvSpPr>
        <p:spPr>
          <a:xfrm>
            <a:off x="914400" y="4400550"/>
            <a:ext cx="73152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823" name="Google Shape;823;g36d87c73762_0_1580:notes"/>
          <p:cNvSpPr txBox="1"/>
          <p:nvPr>
            <p:ph idx="12" type="sldNum"/>
          </p:nvPr>
        </p:nvSpPr>
        <p:spPr>
          <a:xfrm>
            <a:off x="5179484" y="8685213"/>
            <a:ext cx="39624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8" name="Google Shape;90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 name="Shape 9"/>
        <p:cNvGrpSpPr/>
        <p:nvPr/>
      </p:nvGrpSpPr>
      <p:grpSpPr>
        <a:xfrm>
          <a:off x="0" y="0"/>
          <a:ext cx="0" cy="0"/>
          <a:chOff x="0" y="0"/>
          <a:chExt cx="0" cy="0"/>
        </a:xfrm>
      </p:grpSpPr>
      <p:sp>
        <p:nvSpPr>
          <p:cNvPr id="10" name="Google Shape;10;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 name="Shape 11"/>
        <p:cNvGrpSpPr/>
        <p:nvPr/>
      </p:nvGrpSpPr>
      <p:grpSpPr>
        <a:xfrm>
          <a:off x="0" y="0"/>
          <a:ext cx="0" cy="0"/>
          <a:chOff x="0" y="0"/>
          <a:chExt cx="0" cy="0"/>
        </a:xfrm>
      </p:grpSpPr>
      <p:sp>
        <p:nvSpPr>
          <p:cNvPr id="12" name="Google Shape;12;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 name="Google Shape;13;p2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4" name="Google Shape;1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5" name="Shape 15"/>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1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 name="Google Shape;18;p1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9" name="Google Shape;1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2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2" name="Google Shape;22;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2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6" name="Google Shape;26;p2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7" name="Google Shape;27;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2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3" name="Google Shape;33;p2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4" name="Google Shape;34;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2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7" name="Google Shape;3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2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1" name="Google Shape;41;p2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2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3" name="Google Shape;43;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2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6" name="Google Shape;46;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29"/>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9" name="Google Shape;49;p29"/>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50" name="Google Shape;50;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37.png"/><Relationship Id="rId6"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blog.hubspot.es/marketing/smarketin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5.png"/><Relationship Id="rId9" Type="http://schemas.openxmlformats.org/officeDocument/2006/relationships/image" Target="../media/image4.png"/><Relationship Id="rId5" Type="http://schemas.openxmlformats.org/officeDocument/2006/relationships/hyperlink" Target="https://www.hubspot.es/make-my-persona" TargetMode="External"/><Relationship Id="rId6" Type="http://schemas.openxmlformats.org/officeDocument/2006/relationships/image" Target="../media/image2.png"/><Relationship Id="rId7" Type="http://schemas.openxmlformats.org/officeDocument/2006/relationships/image" Target="../media/image16.png"/><Relationship Id="rId8"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image" Target="../media/image24.png"/><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18.png"/><Relationship Id="rId9" Type="http://schemas.openxmlformats.org/officeDocument/2006/relationships/image" Target="../media/image13.png"/><Relationship Id="rId5" Type="http://schemas.openxmlformats.org/officeDocument/2006/relationships/image" Target="../media/image6.png"/><Relationship Id="rId6" Type="http://schemas.openxmlformats.org/officeDocument/2006/relationships/image" Target="../media/image14.png"/><Relationship Id="rId7" Type="http://schemas.openxmlformats.org/officeDocument/2006/relationships/image" Target="../media/image27.png"/><Relationship Id="rId8"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23.png"/><Relationship Id="rId5" Type="http://schemas.openxmlformats.org/officeDocument/2006/relationships/image" Target="../media/image22.png"/><Relationship Id="rId6" Type="http://schemas.openxmlformats.org/officeDocument/2006/relationships/image" Target="../media/image31.png"/><Relationship Id="rId7" Type="http://schemas.openxmlformats.org/officeDocument/2006/relationships/image" Target="../media/image26.png"/><Relationship Id="rId8"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1.png"/></Relationships>
</file>

<file path=ppt/slides/_rels/slide16.xml.rels><?xml version="1.0" encoding="UTF-8" standalone="yes"?><Relationships xmlns="http://schemas.openxmlformats.org/package/2006/relationships"><Relationship Id="rId11" Type="http://schemas.openxmlformats.org/officeDocument/2006/relationships/image" Target="../media/image50.png"/><Relationship Id="rId10" Type="http://schemas.openxmlformats.org/officeDocument/2006/relationships/image" Target="../media/image34.png"/><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2.png"/><Relationship Id="rId4" Type="http://schemas.openxmlformats.org/officeDocument/2006/relationships/image" Target="../media/image29.png"/><Relationship Id="rId9" Type="http://schemas.openxmlformats.org/officeDocument/2006/relationships/image" Target="../media/image35.png"/><Relationship Id="rId5" Type="http://schemas.openxmlformats.org/officeDocument/2006/relationships/image" Target="../media/image17.png"/><Relationship Id="rId6" Type="http://schemas.openxmlformats.org/officeDocument/2006/relationships/image" Target="../media/image55.png"/><Relationship Id="rId7" Type="http://schemas.openxmlformats.org/officeDocument/2006/relationships/image" Target="../media/image42.png"/><Relationship Id="rId8" Type="http://schemas.openxmlformats.org/officeDocument/2006/relationships/image" Target="../media/image40.png"/></Relationships>
</file>

<file path=ppt/slides/_rels/slide17.xml.rels><?xml version="1.0" encoding="UTF-8" standalone="yes"?><Relationships xmlns="http://schemas.openxmlformats.org/package/2006/relationships"><Relationship Id="rId11" Type="http://schemas.openxmlformats.org/officeDocument/2006/relationships/image" Target="../media/image54.png"/><Relationship Id="rId10" Type="http://schemas.openxmlformats.org/officeDocument/2006/relationships/image" Target="../media/image57.png"/><Relationship Id="rId12" Type="http://schemas.openxmlformats.org/officeDocument/2006/relationships/image" Target="../media/image53.png"/><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33.png"/><Relationship Id="rId9" Type="http://schemas.openxmlformats.org/officeDocument/2006/relationships/image" Target="../media/image39.png"/><Relationship Id="rId5" Type="http://schemas.openxmlformats.org/officeDocument/2006/relationships/image" Target="../media/image46.png"/><Relationship Id="rId6" Type="http://schemas.openxmlformats.org/officeDocument/2006/relationships/image" Target="../media/image38.png"/><Relationship Id="rId7" Type="http://schemas.openxmlformats.org/officeDocument/2006/relationships/image" Target="../media/image47.png"/><Relationship Id="rId8"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blog.hubspot.es/marketing/4-pasos-para-evaluar-y-calificar-tus-leads" TargetMode="External"/><Relationship Id="rId4" Type="http://schemas.openxmlformats.org/officeDocument/2006/relationships/image" Target="../media/image56.png"/><Relationship Id="rId5" Type="http://schemas.openxmlformats.org/officeDocument/2006/relationships/image" Target="../media/image51.png"/><Relationship Id="rId6" Type="http://schemas.openxmlformats.org/officeDocument/2006/relationships/image" Target="../media/image49.png"/><Relationship Id="rId7"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3.png"/><Relationship Id="rId4" Type="http://schemas.openxmlformats.org/officeDocument/2006/relationships/image" Target="../media/image52.png"/><Relationship Id="rId5" Type="http://schemas.openxmlformats.org/officeDocument/2006/relationships/image" Target="../media/image27.png"/><Relationship Id="rId6"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blog.hubspot.es/marketing/diferencia-entre-tactica-y-estrategia"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54" name="Shape 54"/>
        <p:cNvGrpSpPr/>
        <p:nvPr/>
      </p:nvGrpSpPr>
      <p:grpSpPr>
        <a:xfrm>
          <a:off x="0" y="0"/>
          <a:ext cx="0" cy="0"/>
          <a:chOff x="0" y="0"/>
          <a:chExt cx="0" cy="0"/>
        </a:xfrm>
      </p:grpSpPr>
      <p:sp>
        <p:nvSpPr>
          <p:cNvPr id="55" name="Google Shape;55;g2cd95a26df0_0_0"/>
          <p:cNvSpPr txBox="1"/>
          <p:nvPr/>
        </p:nvSpPr>
        <p:spPr>
          <a:xfrm>
            <a:off x="721550" y="1032450"/>
            <a:ext cx="4530300" cy="307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s" sz="5000" u="none" cap="none" strike="noStrike">
                <a:solidFill>
                  <a:schemeClr val="lt1"/>
                </a:solidFill>
                <a:latin typeface="Lexend Deca"/>
                <a:ea typeface="Lexend Deca"/>
                <a:cs typeface="Lexend Deca"/>
                <a:sym typeface="Lexend Deca"/>
              </a:rPr>
              <a:t>Plantillas</a:t>
            </a:r>
            <a:r>
              <a:rPr b="1" i="0" lang="es" sz="5000" u="none" cap="none" strike="noStrike">
                <a:solidFill>
                  <a:schemeClr val="lt1"/>
                </a:solidFill>
                <a:latin typeface="Lexend Deca"/>
                <a:ea typeface="Lexend Deca"/>
                <a:cs typeface="Lexend Deca"/>
                <a:sym typeface="Lexend Deca"/>
              </a:rPr>
              <a:t> </a:t>
            </a:r>
            <a:endParaRPr b="1" i="0" sz="5000" u="none" cap="none" strike="noStrike">
              <a:solidFill>
                <a:schemeClr val="lt1"/>
              </a:solidFill>
              <a:latin typeface="Lexend Deca"/>
              <a:ea typeface="Lexend Deca"/>
              <a:cs typeface="Lexend Deca"/>
              <a:sym typeface="Lexend Deca"/>
            </a:endParaRPr>
          </a:p>
          <a:p>
            <a:pPr indent="0" lvl="0" marL="0" marR="0" rtl="0" algn="l">
              <a:lnSpc>
                <a:spcPct val="100000"/>
              </a:lnSpc>
              <a:spcBef>
                <a:spcPts val="0"/>
              </a:spcBef>
              <a:spcAft>
                <a:spcPts val="0"/>
              </a:spcAft>
              <a:buClr>
                <a:srgbClr val="000000"/>
              </a:buClr>
              <a:buSzPts val="1100"/>
              <a:buFont typeface="Arial"/>
              <a:buNone/>
            </a:pPr>
            <a:r>
              <a:rPr b="0" i="0" lang="es" sz="5000" u="none" cap="none" strike="noStrike">
                <a:solidFill>
                  <a:schemeClr val="lt1"/>
                </a:solidFill>
                <a:latin typeface="Lexend Deca"/>
                <a:ea typeface="Lexend Deca"/>
                <a:cs typeface="Lexend Deca"/>
                <a:sym typeface="Lexend Deca"/>
              </a:rPr>
              <a:t>para realizar un</a:t>
            </a:r>
            <a:r>
              <a:rPr b="1" i="0" lang="es" sz="5000" u="none" cap="none" strike="noStrike">
                <a:solidFill>
                  <a:schemeClr val="lt1"/>
                </a:solidFill>
                <a:latin typeface="Lexend Deca"/>
                <a:ea typeface="Lexend Deca"/>
                <a:cs typeface="Lexend Deca"/>
                <a:sym typeface="Lexend Deca"/>
              </a:rPr>
              <a:t> plan de negocios</a:t>
            </a:r>
            <a:endParaRPr b="1" i="0" sz="5000" u="none" cap="none" strike="noStrike">
              <a:solidFill>
                <a:schemeClr val="lt1"/>
              </a:solidFill>
              <a:latin typeface="Lexend Deca"/>
              <a:ea typeface="Lexend Deca"/>
              <a:cs typeface="Lexend Deca"/>
              <a:sym typeface="Lexend Deca"/>
            </a:endParaRPr>
          </a:p>
        </p:txBody>
      </p:sp>
      <p:sp>
        <p:nvSpPr>
          <p:cNvPr id="56" name="Google Shape;56;g2cd95a26df0_0_0"/>
          <p:cNvSpPr/>
          <p:nvPr/>
        </p:nvSpPr>
        <p:spPr>
          <a:xfrm>
            <a:off x="6334625" y="-23700"/>
            <a:ext cx="2843100" cy="5167200"/>
          </a:xfrm>
          <a:prstGeom prst="rect">
            <a:avLst/>
          </a:prstGeom>
          <a:solidFill>
            <a:srgbClr val="FDF1E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7" name="Google Shape;57;g2cd95a26df0_0_0" title="8c930f80-0ec1-47e0-aa2f-a1bb30ce7e70.png"/>
          <p:cNvPicPr preferRelativeResize="0"/>
          <p:nvPr/>
        </p:nvPicPr>
        <p:blipFill rotWithShape="1">
          <a:blip r:embed="rId3">
            <a:alphaModFix/>
          </a:blip>
          <a:srcRect b="0" l="0" r="0" t="0"/>
          <a:stretch/>
        </p:blipFill>
        <p:spPr>
          <a:xfrm>
            <a:off x="4030400" y="812125"/>
            <a:ext cx="5462000" cy="43313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1E5"/>
        </a:solidFill>
      </p:bgPr>
    </p:bg>
    <p:spTree>
      <p:nvGrpSpPr>
        <p:cNvPr id="61" name="Shape 61"/>
        <p:cNvGrpSpPr/>
        <p:nvPr/>
      </p:nvGrpSpPr>
      <p:grpSpPr>
        <a:xfrm>
          <a:off x="0" y="0"/>
          <a:ext cx="0" cy="0"/>
          <a:chOff x="0" y="0"/>
          <a:chExt cx="0" cy="0"/>
        </a:xfrm>
      </p:grpSpPr>
      <p:sp>
        <p:nvSpPr>
          <p:cNvPr id="62" name="Google Shape;62;p2"/>
          <p:cNvSpPr/>
          <p:nvPr/>
        </p:nvSpPr>
        <p:spPr>
          <a:xfrm>
            <a:off x="1042625" y="2487500"/>
            <a:ext cx="3000000" cy="1551900"/>
          </a:xfrm>
          <a:prstGeom prst="roundRect">
            <a:avLst>
              <a:gd fmla="val 10694" name="adj"/>
            </a:avLst>
          </a:prstGeom>
          <a:solidFill>
            <a:srgbClr val="000000">
              <a:alpha val="0"/>
            </a:srgbClr>
          </a:solidFill>
          <a:ln cap="flat" cmpd="sng" w="9525">
            <a:solidFill>
              <a:srgbClr val="1A365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2"/>
          <p:cNvSpPr/>
          <p:nvPr/>
        </p:nvSpPr>
        <p:spPr>
          <a:xfrm>
            <a:off x="4509775" y="2487500"/>
            <a:ext cx="3350400" cy="1551900"/>
          </a:xfrm>
          <a:prstGeom prst="roundRect">
            <a:avLst>
              <a:gd fmla="val 10694" name="adj"/>
            </a:avLst>
          </a:prstGeom>
          <a:solidFill>
            <a:srgbClr val="000000">
              <a:alpha val="0"/>
            </a:srgbClr>
          </a:solidFill>
          <a:ln cap="flat" cmpd="sng" w="9525">
            <a:solidFill>
              <a:srgbClr val="13444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2"/>
          <p:cNvSpPr txBox="1"/>
          <p:nvPr/>
        </p:nvSpPr>
        <p:spPr>
          <a:xfrm>
            <a:off x="1042628" y="1184050"/>
            <a:ext cx="2477100" cy="9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s" sz="3000" u="none" cap="none" strike="noStrike">
                <a:solidFill>
                  <a:srgbClr val="1A365D"/>
                </a:solidFill>
                <a:latin typeface="Lexend Deca"/>
                <a:ea typeface="Lexend Deca"/>
                <a:cs typeface="Lexend Deca"/>
                <a:sym typeface="Lexend Deca"/>
              </a:rPr>
              <a:t>Tabla de </a:t>
            </a:r>
            <a:r>
              <a:rPr b="1" i="0" lang="es" sz="3000" u="none" cap="none" strike="noStrike">
                <a:solidFill>
                  <a:srgbClr val="1A365D"/>
                </a:solidFill>
                <a:latin typeface="Lexend Deca"/>
                <a:ea typeface="Lexend Deca"/>
                <a:cs typeface="Lexend Deca"/>
                <a:sym typeface="Lexend Deca"/>
              </a:rPr>
              <a:t>contenidos</a:t>
            </a:r>
            <a:endParaRPr b="1" i="0" sz="3000" u="none" cap="none" strike="noStrike">
              <a:solidFill>
                <a:srgbClr val="1A365D"/>
              </a:solidFill>
              <a:latin typeface="Lexend Deca"/>
              <a:ea typeface="Lexend Deca"/>
              <a:cs typeface="Lexend Deca"/>
              <a:sym typeface="Lexend Deca"/>
            </a:endParaRPr>
          </a:p>
        </p:txBody>
      </p:sp>
      <p:sp>
        <p:nvSpPr>
          <p:cNvPr id="65" name="Google Shape;65;p2"/>
          <p:cNvSpPr/>
          <p:nvPr/>
        </p:nvSpPr>
        <p:spPr>
          <a:xfrm>
            <a:off x="4069378" y="1104108"/>
            <a:ext cx="425826" cy="437069"/>
          </a:xfrm>
          <a:custGeom>
            <a:rect b="b" l="l" r="r" t="t"/>
            <a:pathLst>
              <a:path extrusionOk="0" h="834260" w="812800">
                <a:moveTo>
                  <a:pt x="406400" y="0"/>
                </a:moveTo>
                <a:cubicBezTo>
                  <a:pt x="181951" y="0"/>
                  <a:pt x="0" y="186755"/>
                  <a:pt x="0" y="417130"/>
                </a:cubicBezTo>
                <a:cubicBezTo>
                  <a:pt x="0" y="647505"/>
                  <a:pt x="181951" y="834260"/>
                  <a:pt x="406400" y="834260"/>
                </a:cubicBezTo>
                <a:cubicBezTo>
                  <a:pt x="630849" y="834260"/>
                  <a:pt x="812800" y="647505"/>
                  <a:pt x="812800" y="417130"/>
                </a:cubicBezTo>
                <a:cubicBezTo>
                  <a:pt x="812800" y="186755"/>
                  <a:pt x="630849" y="0"/>
                  <a:pt x="406400" y="0"/>
                </a:cubicBezTo>
                <a:close/>
              </a:path>
            </a:pathLst>
          </a:custGeom>
          <a:solidFill>
            <a:srgbClr val="FF6E4F"/>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2"/>
          <p:cNvSpPr txBox="1"/>
          <p:nvPr/>
        </p:nvSpPr>
        <p:spPr>
          <a:xfrm>
            <a:off x="4109337" y="1110152"/>
            <a:ext cx="345900" cy="390000"/>
          </a:xfrm>
          <a:prstGeom prst="rect">
            <a:avLst/>
          </a:prstGeom>
          <a:noFill/>
          <a:ln>
            <a:noFill/>
          </a:ln>
        </p:spPr>
        <p:txBody>
          <a:bodyPr anchorCtr="0" anchor="ctr" bIns="25400" lIns="25400" spcFirstLastPara="1" rIns="25400" wrap="square" tIns="25400">
            <a:noAutofit/>
          </a:bodyPr>
          <a:lstStyle/>
          <a:p>
            <a:pPr indent="0" lvl="0" marL="0" marR="0" rtl="0" algn="ctr">
              <a:lnSpc>
                <a:spcPct val="140014"/>
              </a:lnSpc>
              <a:spcBef>
                <a:spcPts val="0"/>
              </a:spcBef>
              <a:spcAft>
                <a:spcPts val="0"/>
              </a:spcAft>
              <a:buClr>
                <a:srgbClr val="000000"/>
              </a:buClr>
              <a:buSzPts val="1400"/>
              <a:buFont typeface="Arial"/>
              <a:buNone/>
            </a:pPr>
            <a:r>
              <a:rPr b="0" i="0" lang="es" sz="1400" u="none" cap="none" strike="noStrike">
                <a:solidFill>
                  <a:srgbClr val="FDF1E5"/>
                </a:solidFill>
                <a:latin typeface="Lexend Deca"/>
                <a:ea typeface="Lexend Deca"/>
                <a:cs typeface="Lexend Deca"/>
                <a:sym typeface="Lexend Deca"/>
              </a:rPr>
              <a:t>1</a:t>
            </a:r>
            <a:endParaRPr b="0" i="0" sz="700" u="none" cap="none" strike="noStrike">
              <a:solidFill>
                <a:srgbClr val="000000"/>
              </a:solidFill>
              <a:latin typeface="Arial"/>
              <a:ea typeface="Arial"/>
              <a:cs typeface="Arial"/>
              <a:sym typeface="Arial"/>
            </a:endParaRPr>
          </a:p>
        </p:txBody>
      </p:sp>
      <p:grpSp>
        <p:nvGrpSpPr>
          <p:cNvPr id="67" name="Google Shape;67;p2"/>
          <p:cNvGrpSpPr/>
          <p:nvPr/>
        </p:nvGrpSpPr>
        <p:grpSpPr>
          <a:xfrm>
            <a:off x="4069378" y="1745500"/>
            <a:ext cx="425826" cy="437069"/>
            <a:chOff x="0" y="0"/>
            <a:chExt cx="812800" cy="834260"/>
          </a:xfrm>
        </p:grpSpPr>
        <p:sp>
          <p:nvSpPr>
            <p:cNvPr id="68" name="Google Shape;68;p2"/>
            <p:cNvSpPr/>
            <p:nvPr/>
          </p:nvSpPr>
          <p:spPr>
            <a:xfrm>
              <a:off x="0" y="0"/>
              <a:ext cx="812800" cy="834260"/>
            </a:xfrm>
            <a:custGeom>
              <a:rect b="b" l="l" r="r" t="t"/>
              <a:pathLst>
                <a:path extrusionOk="0" h="834260" w="812800">
                  <a:moveTo>
                    <a:pt x="406400" y="0"/>
                  </a:moveTo>
                  <a:cubicBezTo>
                    <a:pt x="181951" y="0"/>
                    <a:pt x="0" y="186755"/>
                    <a:pt x="0" y="417130"/>
                  </a:cubicBezTo>
                  <a:cubicBezTo>
                    <a:pt x="0" y="647505"/>
                    <a:pt x="181951" y="834260"/>
                    <a:pt x="406400" y="834260"/>
                  </a:cubicBezTo>
                  <a:cubicBezTo>
                    <a:pt x="630849" y="834260"/>
                    <a:pt x="812800" y="647505"/>
                    <a:pt x="812800" y="417130"/>
                  </a:cubicBezTo>
                  <a:cubicBezTo>
                    <a:pt x="812800" y="186755"/>
                    <a:pt x="630849" y="0"/>
                    <a:pt x="406400" y="0"/>
                  </a:cubicBezTo>
                  <a:close/>
                </a:path>
              </a:pathLst>
            </a:custGeom>
            <a:solidFill>
              <a:srgbClr val="FF6E4F"/>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2"/>
            <p:cNvSpPr txBox="1"/>
            <p:nvPr/>
          </p:nvSpPr>
          <p:spPr>
            <a:xfrm>
              <a:off x="76248" y="11537"/>
              <a:ext cx="660300" cy="744600"/>
            </a:xfrm>
            <a:prstGeom prst="rect">
              <a:avLst/>
            </a:prstGeom>
            <a:noFill/>
            <a:ln>
              <a:noFill/>
            </a:ln>
          </p:spPr>
          <p:txBody>
            <a:bodyPr anchorCtr="0" anchor="ctr" bIns="25400" lIns="25400" spcFirstLastPara="1" rIns="25400" wrap="square" tIns="25400">
              <a:noAutofit/>
            </a:bodyPr>
            <a:lstStyle/>
            <a:p>
              <a:pPr indent="0" lvl="0" marL="0" marR="0" rtl="0" algn="ctr">
                <a:lnSpc>
                  <a:spcPct val="140014"/>
                </a:lnSpc>
                <a:spcBef>
                  <a:spcPts val="0"/>
                </a:spcBef>
                <a:spcAft>
                  <a:spcPts val="0"/>
                </a:spcAft>
                <a:buClr>
                  <a:srgbClr val="000000"/>
                </a:buClr>
                <a:buSzPts val="1400"/>
                <a:buFont typeface="Arial"/>
                <a:buNone/>
              </a:pPr>
              <a:r>
                <a:rPr b="0" i="0" lang="es" sz="1400" u="none" cap="none" strike="noStrike">
                  <a:solidFill>
                    <a:srgbClr val="FDF1E5"/>
                  </a:solidFill>
                  <a:latin typeface="Lexend Deca"/>
                  <a:ea typeface="Lexend Deca"/>
                  <a:cs typeface="Lexend Deca"/>
                  <a:sym typeface="Lexend Deca"/>
                </a:rPr>
                <a:t>2</a:t>
              </a:r>
              <a:endParaRPr b="0" i="0" sz="700" u="none" cap="none" strike="noStrike">
                <a:solidFill>
                  <a:srgbClr val="000000"/>
                </a:solidFill>
                <a:latin typeface="Arial"/>
                <a:ea typeface="Arial"/>
                <a:cs typeface="Arial"/>
                <a:sym typeface="Arial"/>
              </a:endParaRPr>
            </a:p>
          </p:txBody>
        </p:sp>
      </p:grpSp>
      <p:sp>
        <p:nvSpPr>
          <p:cNvPr id="70" name="Google Shape;70;p2"/>
          <p:cNvSpPr txBox="1"/>
          <p:nvPr/>
        </p:nvSpPr>
        <p:spPr>
          <a:xfrm>
            <a:off x="4606700" y="1184050"/>
            <a:ext cx="3253500" cy="277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s" sz="1800" u="none" cap="none" strike="noStrike">
                <a:solidFill>
                  <a:srgbClr val="1A365D"/>
                </a:solidFill>
                <a:latin typeface="Lexend Deca"/>
                <a:ea typeface="Lexend Deca"/>
                <a:cs typeface="Lexend Deca"/>
                <a:sym typeface="Lexend Deca"/>
              </a:rPr>
              <a:t>Cómo usar esta plantilla</a:t>
            </a:r>
            <a:endParaRPr b="0" i="0" sz="700" u="none" cap="none" strike="noStrike">
              <a:solidFill>
                <a:srgbClr val="1A365D"/>
              </a:solidFill>
              <a:latin typeface="Lexend Deca"/>
              <a:ea typeface="Lexend Deca"/>
              <a:cs typeface="Lexend Deca"/>
              <a:sym typeface="Lexend Deca"/>
            </a:endParaRPr>
          </a:p>
        </p:txBody>
      </p:sp>
      <p:sp>
        <p:nvSpPr>
          <p:cNvPr id="71" name="Google Shape;71;p2"/>
          <p:cNvSpPr txBox="1"/>
          <p:nvPr/>
        </p:nvSpPr>
        <p:spPr>
          <a:xfrm>
            <a:off x="4606700" y="1825450"/>
            <a:ext cx="3278100" cy="277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s" sz="1800" u="none" cap="none" strike="noStrike">
                <a:solidFill>
                  <a:srgbClr val="1A365D"/>
                </a:solidFill>
                <a:latin typeface="Lexend Deca"/>
                <a:ea typeface="Lexend Deca"/>
                <a:cs typeface="Lexend Deca"/>
                <a:sym typeface="Lexend Deca"/>
              </a:rPr>
              <a:t>Plantilla de plan de negocios</a:t>
            </a:r>
            <a:endParaRPr b="0" i="0" sz="1300" u="none" cap="none" strike="noStrike">
              <a:solidFill>
                <a:srgbClr val="1A365D"/>
              </a:solidFill>
              <a:latin typeface="Lexend Deca"/>
              <a:ea typeface="Lexend Deca"/>
              <a:cs typeface="Lexend Deca"/>
              <a:sym typeface="Lexend Deca"/>
            </a:endParaRPr>
          </a:p>
        </p:txBody>
      </p:sp>
      <p:sp>
        <p:nvSpPr>
          <p:cNvPr id="72" name="Google Shape;72;p2"/>
          <p:cNvSpPr txBox="1"/>
          <p:nvPr/>
        </p:nvSpPr>
        <p:spPr>
          <a:xfrm>
            <a:off x="1209725" y="2755550"/>
            <a:ext cx="2665800" cy="1015800"/>
          </a:xfrm>
          <a:prstGeom prst="rect">
            <a:avLst/>
          </a:prstGeom>
          <a:noFill/>
          <a:ln>
            <a:noFill/>
          </a:ln>
        </p:spPr>
        <p:txBody>
          <a:bodyPr anchorCtr="0" anchor="t" bIns="0" lIns="0" spcFirstLastPara="1" rIns="0" wrap="square" tIns="0">
            <a:spAutoFit/>
          </a:bodyPr>
          <a:lstStyle/>
          <a:p>
            <a:pPr indent="-292100" lvl="0" marL="457200" marR="0" rtl="0" algn="l">
              <a:lnSpc>
                <a:spcPct val="140000"/>
              </a:lnSpc>
              <a:spcBef>
                <a:spcPts val="0"/>
              </a:spcBef>
              <a:spcAft>
                <a:spcPts val="0"/>
              </a:spcAft>
              <a:buClr>
                <a:srgbClr val="1A365D"/>
              </a:buClr>
              <a:buSzPts val="1000"/>
              <a:buFont typeface="Lexend Deca"/>
              <a:buChar char="●"/>
            </a:pPr>
            <a:r>
              <a:rPr b="1" i="0" lang="es" sz="1000" u="none" cap="none" strike="noStrike">
                <a:solidFill>
                  <a:srgbClr val="1A365D"/>
                </a:solidFill>
                <a:latin typeface="Lexend Deca"/>
                <a:ea typeface="Lexend Deca"/>
                <a:cs typeface="Lexend Deca"/>
                <a:sym typeface="Lexend Deca"/>
              </a:rPr>
              <a:t>Resumen ejecutivo</a:t>
            </a:r>
            <a:endParaRPr b="1" i="0" sz="1000" u="none" cap="none" strike="noStrike">
              <a:solidFill>
                <a:srgbClr val="1A365D"/>
              </a:solidFill>
              <a:latin typeface="Lexend Deca"/>
              <a:ea typeface="Lexend Deca"/>
              <a:cs typeface="Lexend Deca"/>
              <a:sym typeface="Lexend Deca"/>
            </a:endParaRPr>
          </a:p>
          <a:p>
            <a:pPr indent="-292100" lvl="0" marL="457200" marR="0" rtl="0" algn="l">
              <a:lnSpc>
                <a:spcPct val="140000"/>
              </a:lnSpc>
              <a:spcBef>
                <a:spcPts val="0"/>
              </a:spcBef>
              <a:spcAft>
                <a:spcPts val="0"/>
              </a:spcAft>
              <a:buClr>
                <a:srgbClr val="1A365D"/>
              </a:buClr>
              <a:buSzPts val="1000"/>
              <a:buFont typeface="Lexend Deca"/>
              <a:buChar char="●"/>
            </a:pPr>
            <a:r>
              <a:rPr b="1" i="0" lang="es" sz="1000" u="none" cap="none" strike="noStrike">
                <a:solidFill>
                  <a:srgbClr val="1A365D"/>
                </a:solidFill>
                <a:latin typeface="Lexend Deca"/>
                <a:ea typeface="Lexend Deca"/>
                <a:cs typeface="Lexend Deca"/>
                <a:sym typeface="Lexend Deca"/>
              </a:rPr>
              <a:t>Misión y antecedentes</a:t>
            </a:r>
            <a:endParaRPr b="1" i="0" sz="1000" u="none" cap="none" strike="noStrike">
              <a:solidFill>
                <a:srgbClr val="1A365D"/>
              </a:solidFill>
              <a:latin typeface="Lexend Deca"/>
              <a:ea typeface="Lexend Deca"/>
              <a:cs typeface="Lexend Deca"/>
              <a:sym typeface="Lexend Deca"/>
            </a:endParaRPr>
          </a:p>
          <a:p>
            <a:pPr indent="-292100" lvl="0" marL="457200" marR="0" rtl="0" algn="l">
              <a:lnSpc>
                <a:spcPct val="140000"/>
              </a:lnSpc>
              <a:spcBef>
                <a:spcPts val="0"/>
              </a:spcBef>
              <a:spcAft>
                <a:spcPts val="0"/>
              </a:spcAft>
              <a:buClr>
                <a:srgbClr val="1A365D"/>
              </a:buClr>
              <a:buSzPts val="1000"/>
              <a:buFont typeface="Lexend Deca"/>
              <a:buChar char="●"/>
            </a:pPr>
            <a:r>
              <a:rPr b="1" i="0" lang="es" sz="1000" u="none" cap="none" strike="noStrike">
                <a:solidFill>
                  <a:srgbClr val="1A365D"/>
                </a:solidFill>
                <a:latin typeface="Lexend Deca"/>
                <a:ea typeface="Lexend Deca"/>
                <a:cs typeface="Lexend Deca"/>
                <a:sym typeface="Lexend Deca"/>
              </a:rPr>
              <a:t>Factor humano</a:t>
            </a:r>
            <a:endParaRPr b="1" i="0" sz="1000" u="none" cap="none" strike="noStrike">
              <a:solidFill>
                <a:srgbClr val="1A365D"/>
              </a:solidFill>
              <a:latin typeface="Lexend Deca"/>
              <a:ea typeface="Lexend Deca"/>
              <a:cs typeface="Lexend Deca"/>
              <a:sym typeface="Lexend Deca"/>
            </a:endParaRPr>
          </a:p>
          <a:p>
            <a:pPr indent="-292100" lvl="0" marL="457200" marR="0" rtl="0" algn="l">
              <a:lnSpc>
                <a:spcPct val="140000"/>
              </a:lnSpc>
              <a:spcBef>
                <a:spcPts val="0"/>
              </a:spcBef>
              <a:spcAft>
                <a:spcPts val="0"/>
              </a:spcAft>
              <a:buClr>
                <a:srgbClr val="1A365D"/>
              </a:buClr>
              <a:buSzPts val="1000"/>
              <a:buFont typeface="Lexend Deca"/>
              <a:buChar char="●"/>
            </a:pPr>
            <a:r>
              <a:rPr b="1" i="0" lang="es" sz="1000" u="none" cap="none" strike="noStrike">
                <a:solidFill>
                  <a:srgbClr val="1A365D"/>
                </a:solidFill>
                <a:latin typeface="Lexend Deca"/>
                <a:ea typeface="Lexend Deca"/>
                <a:cs typeface="Lexend Deca"/>
                <a:sym typeface="Lexend Deca"/>
              </a:rPr>
              <a:t>Objetivos de marketing</a:t>
            </a:r>
            <a:endParaRPr b="1" i="0" sz="1000" u="none" cap="none" strike="noStrike">
              <a:solidFill>
                <a:srgbClr val="1A365D"/>
              </a:solidFill>
              <a:latin typeface="Lexend Deca"/>
              <a:ea typeface="Lexend Deca"/>
              <a:cs typeface="Lexend Deca"/>
              <a:sym typeface="Lexend Deca"/>
            </a:endParaRPr>
          </a:p>
          <a:p>
            <a:pPr indent="-292100" lvl="0" marL="457200" marR="0" rtl="0" algn="l">
              <a:lnSpc>
                <a:spcPct val="140000"/>
              </a:lnSpc>
              <a:spcBef>
                <a:spcPts val="0"/>
              </a:spcBef>
              <a:spcAft>
                <a:spcPts val="0"/>
              </a:spcAft>
              <a:buClr>
                <a:srgbClr val="1A365D"/>
              </a:buClr>
              <a:buSzPts val="1000"/>
              <a:buFont typeface="Lexend Deca"/>
              <a:buChar char="●"/>
            </a:pPr>
            <a:r>
              <a:rPr b="1" i="0" lang="es" sz="1000" u="none" cap="none" strike="noStrike">
                <a:solidFill>
                  <a:srgbClr val="1A365D"/>
                </a:solidFill>
                <a:latin typeface="Lexend Deca"/>
                <a:ea typeface="Lexend Deca"/>
                <a:cs typeface="Lexend Deca"/>
                <a:sym typeface="Lexend Deca"/>
              </a:rPr>
              <a:t>Tecnologías de la información</a:t>
            </a:r>
            <a:endParaRPr b="1" i="0" sz="1000" u="none" cap="none" strike="noStrike">
              <a:solidFill>
                <a:srgbClr val="1A365D"/>
              </a:solidFill>
              <a:latin typeface="Lexend Deca"/>
              <a:ea typeface="Lexend Deca"/>
              <a:cs typeface="Lexend Deca"/>
              <a:sym typeface="Lexend Deca"/>
            </a:endParaRPr>
          </a:p>
        </p:txBody>
      </p:sp>
      <p:sp>
        <p:nvSpPr>
          <p:cNvPr id="73" name="Google Shape;73;p2"/>
          <p:cNvSpPr txBox="1"/>
          <p:nvPr/>
        </p:nvSpPr>
        <p:spPr>
          <a:xfrm>
            <a:off x="4794637" y="2725425"/>
            <a:ext cx="2780700" cy="914400"/>
          </a:xfrm>
          <a:prstGeom prst="rect">
            <a:avLst/>
          </a:prstGeom>
          <a:noFill/>
          <a:ln>
            <a:noFill/>
          </a:ln>
        </p:spPr>
        <p:txBody>
          <a:bodyPr anchorCtr="0" anchor="t" bIns="0" lIns="0" spcFirstLastPara="1" rIns="0" wrap="square" tIns="0">
            <a:spAutoFit/>
          </a:bodyPr>
          <a:lstStyle/>
          <a:p>
            <a:pPr indent="-285750" lvl="0" marL="457200" marR="0" rtl="0" algn="l">
              <a:lnSpc>
                <a:spcPct val="140000"/>
              </a:lnSpc>
              <a:spcBef>
                <a:spcPts val="0"/>
              </a:spcBef>
              <a:spcAft>
                <a:spcPts val="0"/>
              </a:spcAft>
              <a:buClr>
                <a:srgbClr val="1A365D"/>
              </a:buClr>
              <a:buSzPts val="900"/>
              <a:buFont typeface="Lexend Deca"/>
              <a:buChar char="●"/>
            </a:pPr>
            <a:r>
              <a:rPr b="1" i="0" lang="es" sz="900" u="none" cap="none" strike="noStrike">
                <a:solidFill>
                  <a:srgbClr val="1A365D"/>
                </a:solidFill>
                <a:latin typeface="Lexend Deca"/>
                <a:ea typeface="Lexend Deca"/>
                <a:cs typeface="Lexend Deca"/>
                <a:sym typeface="Lexend Deca"/>
              </a:rPr>
              <a:t>Posicionamiento</a:t>
            </a:r>
            <a:endParaRPr b="1" i="0" sz="900" u="none" cap="none" strike="noStrike">
              <a:solidFill>
                <a:srgbClr val="1A365D"/>
              </a:solidFill>
              <a:latin typeface="Lexend Deca"/>
              <a:ea typeface="Lexend Deca"/>
              <a:cs typeface="Lexend Deca"/>
              <a:sym typeface="Lexend Deca"/>
            </a:endParaRPr>
          </a:p>
          <a:p>
            <a:pPr indent="-285750" lvl="0" marL="457200" marR="0" rtl="0" algn="l">
              <a:lnSpc>
                <a:spcPct val="140000"/>
              </a:lnSpc>
              <a:spcBef>
                <a:spcPts val="0"/>
              </a:spcBef>
              <a:spcAft>
                <a:spcPts val="0"/>
              </a:spcAft>
              <a:buClr>
                <a:srgbClr val="1A365D"/>
              </a:buClr>
              <a:buSzPts val="900"/>
              <a:buFont typeface="Lexend Deca"/>
              <a:buChar char="●"/>
            </a:pPr>
            <a:r>
              <a:rPr b="1" i="0" lang="es" sz="900" u="none" cap="none" strike="noStrike">
                <a:solidFill>
                  <a:srgbClr val="1A365D"/>
                </a:solidFill>
                <a:latin typeface="Lexend Deca"/>
                <a:ea typeface="Lexend Deca"/>
                <a:cs typeface="Lexend Deca"/>
                <a:sym typeface="Lexend Deca"/>
              </a:rPr>
              <a:t>Estrategia de marketing</a:t>
            </a:r>
            <a:endParaRPr b="1" i="0" sz="900" u="none" cap="none" strike="noStrike">
              <a:solidFill>
                <a:srgbClr val="1A365D"/>
              </a:solidFill>
              <a:latin typeface="Lexend Deca"/>
              <a:ea typeface="Lexend Deca"/>
              <a:cs typeface="Lexend Deca"/>
              <a:sym typeface="Lexend Deca"/>
            </a:endParaRPr>
          </a:p>
          <a:p>
            <a:pPr indent="-285750" lvl="0" marL="457200" marR="0" rtl="0" algn="l">
              <a:lnSpc>
                <a:spcPct val="140000"/>
              </a:lnSpc>
              <a:spcBef>
                <a:spcPts val="0"/>
              </a:spcBef>
              <a:spcAft>
                <a:spcPts val="0"/>
              </a:spcAft>
              <a:buClr>
                <a:srgbClr val="1A365D"/>
              </a:buClr>
              <a:buSzPts val="900"/>
              <a:buFont typeface="Lexend Deca"/>
              <a:buChar char="●"/>
            </a:pPr>
            <a:r>
              <a:rPr b="1" i="0" lang="es" sz="900" u="none" cap="none" strike="noStrike">
                <a:solidFill>
                  <a:srgbClr val="1A365D"/>
                </a:solidFill>
                <a:latin typeface="Lexend Deca"/>
                <a:ea typeface="Lexend Deca"/>
                <a:cs typeface="Lexend Deca"/>
                <a:sym typeface="Lexend Deca"/>
              </a:rPr>
              <a:t>Estrategia de captación de prospectos</a:t>
            </a:r>
            <a:endParaRPr b="1" i="0" sz="900" u="none" cap="none" strike="noStrike">
              <a:solidFill>
                <a:srgbClr val="1A365D"/>
              </a:solidFill>
              <a:latin typeface="Lexend Deca"/>
              <a:ea typeface="Lexend Deca"/>
              <a:cs typeface="Lexend Deca"/>
              <a:sym typeface="Lexend Deca"/>
            </a:endParaRPr>
          </a:p>
          <a:p>
            <a:pPr indent="-285750" lvl="0" marL="457200" marR="0" rtl="0" algn="l">
              <a:lnSpc>
                <a:spcPct val="140000"/>
              </a:lnSpc>
              <a:spcBef>
                <a:spcPts val="0"/>
              </a:spcBef>
              <a:spcAft>
                <a:spcPts val="0"/>
              </a:spcAft>
              <a:buClr>
                <a:srgbClr val="1A365D"/>
              </a:buClr>
              <a:buSzPts val="900"/>
              <a:buFont typeface="Lexend Deca"/>
              <a:buChar char="●"/>
            </a:pPr>
            <a:r>
              <a:rPr b="1" i="0" lang="es" sz="900" u="none" cap="none" strike="noStrike">
                <a:solidFill>
                  <a:srgbClr val="1A365D"/>
                </a:solidFill>
                <a:latin typeface="Lexend Deca"/>
                <a:ea typeface="Lexend Deca"/>
                <a:cs typeface="Lexend Deca"/>
                <a:sym typeface="Lexend Deca"/>
              </a:rPr>
              <a:t>Planes de acción</a:t>
            </a:r>
            <a:endParaRPr b="1" i="0" sz="900" u="none" cap="none" strike="noStrike">
              <a:solidFill>
                <a:srgbClr val="1A365D"/>
              </a:solidFill>
              <a:latin typeface="Lexend Deca"/>
              <a:ea typeface="Lexend Deca"/>
              <a:cs typeface="Lexend Deca"/>
              <a:sym typeface="Lexend Deca"/>
            </a:endParaRPr>
          </a:p>
          <a:p>
            <a:pPr indent="-285750" lvl="0" marL="457200" marR="0" rtl="0" algn="l">
              <a:lnSpc>
                <a:spcPct val="140000"/>
              </a:lnSpc>
              <a:spcBef>
                <a:spcPts val="0"/>
              </a:spcBef>
              <a:spcAft>
                <a:spcPts val="0"/>
              </a:spcAft>
              <a:buClr>
                <a:srgbClr val="1A365D"/>
              </a:buClr>
              <a:buSzPts val="900"/>
              <a:buFont typeface="Lexend Deca"/>
              <a:buChar char="●"/>
            </a:pPr>
            <a:r>
              <a:rPr b="1" i="0" lang="es" sz="900" u="none" cap="none" strike="noStrike">
                <a:solidFill>
                  <a:srgbClr val="1A365D"/>
                </a:solidFill>
                <a:latin typeface="Lexend Deca"/>
                <a:ea typeface="Lexend Deca"/>
                <a:cs typeface="Lexend Deca"/>
                <a:sym typeface="Lexend Deca"/>
              </a:rPr>
              <a:t>Metas </a:t>
            </a:r>
            <a:endParaRPr b="1" i="0" sz="900" u="none" cap="none" strike="noStrike">
              <a:solidFill>
                <a:srgbClr val="1A365D"/>
              </a:solidFill>
              <a:latin typeface="Lexend Deca"/>
              <a:ea typeface="Lexend Deca"/>
              <a:cs typeface="Lexend Deca"/>
              <a:sym typeface="Lexend Dec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1E5"/>
        </a:solidFill>
      </p:bgPr>
    </p:bg>
    <p:spTree>
      <p:nvGrpSpPr>
        <p:cNvPr id="77" name="Shape 77"/>
        <p:cNvGrpSpPr/>
        <p:nvPr/>
      </p:nvGrpSpPr>
      <p:grpSpPr>
        <a:xfrm>
          <a:off x="0" y="0"/>
          <a:ext cx="0" cy="0"/>
          <a:chOff x="0" y="0"/>
          <a:chExt cx="0" cy="0"/>
        </a:xfrm>
      </p:grpSpPr>
      <p:grpSp>
        <p:nvGrpSpPr>
          <p:cNvPr id="78" name="Google Shape;78;g2cd95a26df0_0_81"/>
          <p:cNvGrpSpPr/>
          <p:nvPr/>
        </p:nvGrpSpPr>
        <p:grpSpPr>
          <a:xfrm>
            <a:off x="6986700" y="-58900"/>
            <a:ext cx="2157320" cy="5202350"/>
            <a:chOff x="0" y="-28575"/>
            <a:chExt cx="1272305" cy="3033440"/>
          </a:xfrm>
        </p:grpSpPr>
        <p:sp>
          <p:nvSpPr>
            <p:cNvPr id="79" name="Google Shape;79;g2cd95a26df0_0_81"/>
            <p:cNvSpPr/>
            <p:nvPr/>
          </p:nvSpPr>
          <p:spPr>
            <a:xfrm>
              <a:off x="0" y="0"/>
              <a:ext cx="1272305" cy="3004865"/>
            </a:xfrm>
            <a:custGeom>
              <a:rect b="b" l="l" r="r" t="t"/>
              <a:pathLst>
                <a:path extrusionOk="0" h="3004865" w="1272305">
                  <a:moveTo>
                    <a:pt x="0" y="0"/>
                  </a:moveTo>
                  <a:lnTo>
                    <a:pt x="1272305" y="0"/>
                  </a:lnTo>
                  <a:lnTo>
                    <a:pt x="1272305" y="3004865"/>
                  </a:lnTo>
                  <a:lnTo>
                    <a:pt x="0" y="3004865"/>
                  </a:lnTo>
                  <a:close/>
                </a:path>
              </a:pathLst>
            </a:custGeom>
            <a:solidFill>
              <a:srgbClr val="1A365D"/>
            </a:solidFill>
            <a:ln>
              <a:noFill/>
            </a:ln>
          </p:spPr>
        </p:sp>
        <p:sp>
          <p:nvSpPr>
            <p:cNvPr id="80" name="Google Shape;80;g2cd95a26df0_0_81"/>
            <p:cNvSpPr txBox="1"/>
            <p:nvPr/>
          </p:nvSpPr>
          <p:spPr>
            <a:xfrm>
              <a:off x="0" y="-28575"/>
              <a:ext cx="1272300" cy="3033300"/>
            </a:xfrm>
            <a:prstGeom prst="rect">
              <a:avLst/>
            </a:prstGeom>
            <a:solidFill>
              <a:srgbClr val="1A365D"/>
            </a:solidFill>
            <a:ln>
              <a:noFill/>
            </a:ln>
          </p:spPr>
          <p:txBody>
            <a:bodyPr anchorCtr="0" anchor="ctr" bIns="50800" lIns="50800" spcFirstLastPara="1" rIns="50800" wrap="square" tIns="50800">
              <a:noAutofit/>
            </a:bodyPr>
            <a:lstStyle/>
            <a:p>
              <a:pPr indent="0" lvl="0" marL="0" marR="0" rtl="0" algn="ctr">
                <a:lnSpc>
                  <a:spcPct val="156111"/>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81" name="Google Shape;81;g2cd95a26df0_0_81"/>
          <p:cNvSpPr txBox="1"/>
          <p:nvPr/>
        </p:nvSpPr>
        <p:spPr>
          <a:xfrm>
            <a:off x="514350" y="692325"/>
            <a:ext cx="3906300" cy="354000"/>
          </a:xfrm>
          <a:prstGeom prst="rect">
            <a:avLst/>
          </a:prstGeom>
          <a:noFill/>
          <a:ln>
            <a:noFill/>
          </a:ln>
        </p:spPr>
        <p:txBody>
          <a:bodyPr anchorCtr="0" anchor="t" bIns="0" lIns="0" spcFirstLastPara="1" rIns="0" wrap="square" tIns="0">
            <a:spAutoFit/>
          </a:bodyPr>
          <a:lstStyle/>
          <a:p>
            <a:pPr indent="0" lvl="0" marL="0" marR="0" rtl="0" algn="l">
              <a:lnSpc>
                <a:spcPct val="104000"/>
              </a:lnSpc>
              <a:spcBef>
                <a:spcPts val="0"/>
              </a:spcBef>
              <a:spcAft>
                <a:spcPts val="0"/>
              </a:spcAft>
              <a:buClr>
                <a:srgbClr val="000000"/>
              </a:buClr>
              <a:buSzPts val="1100"/>
              <a:buFont typeface="Arial"/>
              <a:buNone/>
            </a:pPr>
            <a:r>
              <a:rPr b="1" i="0" lang="es" sz="2300" u="none" cap="none" strike="noStrike">
                <a:solidFill>
                  <a:srgbClr val="1A365D"/>
                </a:solidFill>
                <a:latin typeface="Lexend Deca"/>
                <a:ea typeface="Lexend Deca"/>
                <a:cs typeface="Lexend Deca"/>
                <a:sym typeface="Lexend Deca"/>
              </a:rPr>
              <a:t>Cómo usar esta plantilla</a:t>
            </a:r>
            <a:endParaRPr b="1" i="0" sz="2300" u="none" cap="none" strike="noStrike">
              <a:solidFill>
                <a:srgbClr val="1A365D"/>
              </a:solidFill>
              <a:latin typeface="Lexend Deca"/>
              <a:ea typeface="Lexend Deca"/>
              <a:cs typeface="Lexend Deca"/>
              <a:sym typeface="Lexend Deca"/>
            </a:endParaRPr>
          </a:p>
        </p:txBody>
      </p:sp>
      <p:sp>
        <p:nvSpPr>
          <p:cNvPr id="82" name="Google Shape;82;g2cd95a26df0_0_81"/>
          <p:cNvSpPr txBox="1"/>
          <p:nvPr/>
        </p:nvSpPr>
        <p:spPr>
          <a:xfrm>
            <a:off x="514350" y="2423400"/>
            <a:ext cx="6186000" cy="507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1" i="0" lang="es" sz="1000" u="none" cap="none" strike="noStrike">
                <a:solidFill>
                  <a:srgbClr val="13444B"/>
                </a:solidFill>
                <a:latin typeface="Lexend Deca"/>
                <a:ea typeface="Lexend Deca"/>
                <a:cs typeface="Lexend Deca"/>
                <a:sym typeface="Lexend Deca"/>
              </a:rPr>
              <a:t>Tan solo tienes que explorar cada uno de los apartados de esta plantilla </a:t>
            </a:r>
            <a:r>
              <a:rPr b="0" i="0" lang="es" sz="1000" u="none" cap="none" strike="noStrike">
                <a:solidFill>
                  <a:srgbClr val="13444B"/>
                </a:solidFill>
                <a:latin typeface="Lexend Deca"/>
                <a:ea typeface="Lexend Deca"/>
                <a:cs typeface="Lexend Deca"/>
                <a:sym typeface="Lexend Deca"/>
              </a:rPr>
              <a:t>y compaginarlos con el estado de tu empresa, ajustando cada uno de los detalles para que reflejen los datos y objetivos de tu organización.</a:t>
            </a:r>
            <a:endParaRPr b="0" i="0" sz="1000" u="none" cap="none" strike="noStrike">
              <a:solidFill>
                <a:srgbClr val="13444B"/>
              </a:solidFill>
              <a:latin typeface="Lexend Deca"/>
              <a:ea typeface="Lexend Deca"/>
              <a:cs typeface="Lexend Deca"/>
              <a:sym typeface="Lexend Deca"/>
            </a:endParaRPr>
          </a:p>
        </p:txBody>
      </p:sp>
      <p:sp>
        <p:nvSpPr>
          <p:cNvPr id="83" name="Google Shape;83;g2cd95a26df0_0_81"/>
          <p:cNvSpPr txBox="1"/>
          <p:nvPr/>
        </p:nvSpPr>
        <p:spPr>
          <a:xfrm>
            <a:off x="521500" y="1452600"/>
            <a:ext cx="6411600" cy="7026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s" sz="1000" u="none" cap="none" strike="noStrike">
                <a:solidFill>
                  <a:srgbClr val="13444B"/>
                </a:solidFill>
                <a:latin typeface="Lexend Deca"/>
                <a:ea typeface="Lexend Deca"/>
                <a:cs typeface="Lexend Deca"/>
                <a:sym typeface="Lexend Deca"/>
              </a:rPr>
              <a:t>En esta plantilla encontrarás la información necesaria para personalizar este documento de acuerdo con las necesidades de tu negocio. Siguiendo el paso a paso lograrás tener un plan de negocios sólido sin omitir </a:t>
            </a:r>
            <a:r>
              <a:rPr b="0" i="0" lang="es" sz="1100" u="none" cap="none" strike="noStrike">
                <a:solidFill>
                  <a:srgbClr val="13444B"/>
                </a:solidFill>
                <a:latin typeface="Roboto"/>
                <a:ea typeface="Roboto"/>
                <a:cs typeface="Roboto"/>
                <a:sym typeface="Roboto"/>
              </a:rPr>
              <a:t>aspectos claves que pueden afectar el éxito del negocio.</a:t>
            </a:r>
            <a:endParaRPr b="0" i="0" sz="1100" u="none" cap="none" strike="noStrike">
              <a:solidFill>
                <a:srgbClr val="13444B"/>
              </a:solidFill>
              <a:latin typeface="Roboto"/>
              <a:ea typeface="Roboto"/>
              <a:cs typeface="Roboto"/>
              <a:sym typeface="Roboto"/>
            </a:endParaRPr>
          </a:p>
          <a:p>
            <a:pPr indent="0" lvl="0" marL="0" marR="0" rtl="0" algn="l">
              <a:lnSpc>
                <a:spcPct val="115000"/>
              </a:lnSpc>
              <a:spcBef>
                <a:spcPts val="0"/>
              </a:spcBef>
              <a:spcAft>
                <a:spcPts val="0"/>
              </a:spcAft>
              <a:buClr>
                <a:srgbClr val="000000"/>
              </a:buClr>
              <a:buSzPts val="1100"/>
              <a:buFont typeface="Arial"/>
              <a:buNone/>
            </a:pPr>
            <a:r>
              <a:rPr b="0" i="0" lang="es" sz="1000" u="none" cap="none" strike="noStrike">
                <a:solidFill>
                  <a:srgbClr val="13444B"/>
                </a:solidFill>
                <a:latin typeface="Lexend Deca"/>
                <a:ea typeface="Lexend Deca"/>
                <a:cs typeface="Lexend Deca"/>
                <a:sym typeface="Lexend Deca"/>
              </a:rPr>
              <a:t> </a:t>
            </a:r>
            <a:endParaRPr b="0" i="0" sz="1000" u="none" cap="none" strike="noStrike">
              <a:solidFill>
                <a:srgbClr val="13444B"/>
              </a:solidFill>
              <a:latin typeface="Lexend Deca"/>
              <a:ea typeface="Lexend Deca"/>
              <a:cs typeface="Lexend Deca"/>
              <a:sym typeface="Lexend Deca"/>
            </a:endParaRPr>
          </a:p>
        </p:txBody>
      </p:sp>
      <p:sp>
        <p:nvSpPr>
          <p:cNvPr id="84" name="Google Shape;84;g2cd95a26df0_0_81"/>
          <p:cNvSpPr txBox="1"/>
          <p:nvPr/>
        </p:nvSpPr>
        <p:spPr>
          <a:xfrm>
            <a:off x="514350" y="3421522"/>
            <a:ext cx="6186000" cy="684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1" i="0" lang="es" sz="1000" u="none" cap="none" strike="noStrike">
                <a:solidFill>
                  <a:srgbClr val="13444B"/>
                </a:solidFill>
                <a:latin typeface="Lexend Deca"/>
                <a:ea typeface="Lexend Deca"/>
                <a:cs typeface="Lexend Deca"/>
                <a:sym typeface="Lexend Deca"/>
              </a:rPr>
              <a:t>A continuación te presentamos un modelo sencillo. </a:t>
            </a:r>
            <a:r>
              <a:rPr b="0" i="0" lang="es" sz="1000" u="none" cap="none" strike="noStrike">
                <a:solidFill>
                  <a:srgbClr val="13444B"/>
                </a:solidFill>
                <a:latin typeface="Lexend Deca"/>
                <a:ea typeface="Lexend Deca"/>
                <a:cs typeface="Lexend Deca"/>
                <a:sym typeface="Lexend Deca"/>
              </a:rPr>
              <a:t>Empezaremos por la portada de tu plan de negocios y seguiremos con cada uno de los apartados para mostrar las acciones que impactarán en tu mercado. Recuerda que puedes agregar, eliminar y modificar estos elementos con el fin de adecuarlos a lo que necesites en este momento.</a:t>
            </a:r>
            <a:endParaRPr b="0" i="0" sz="1000" u="none" cap="none" strike="noStrike">
              <a:solidFill>
                <a:srgbClr val="13444B"/>
              </a:solidFill>
              <a:latin typeface="Lexend Deca"/>
              <a:ea typeface="Lexend Deca"/>
              <a:cs typeface="Lexend Deca"/>
              <a:sym typeface="Lexend Deca"/>
            </a:endParaRPr>
          </a:p>
        </p:txBody>
      </p:sp>
      <p:cxnSp>
        <p:nvCxnSpPr>
          <p:cNvPr id="85" name="Google Shape;85;g2cd95a26df0_0_81"/>
          <p:cNvCxnSpPr/>
          <p:nvPr/>
        </p:nvCxnSpPr>
        <p:spPr>
          <a:xfrm rot="10800000">
            <a:off x="413650" y="3191900"/>
            <a:ext cx="6627300" cy="0"/>
          </a:xfrm>
          <a:prstGeom prst="straightConnector1">
            <a:avLst/>
          </a:prstGeom>
          <a:noFill/>
          <a:ln cap="flat" cmpd="sng" w="9525">
            <a:solidFill>
              <a:srgbClr val="1A365D"/>
            </a:solidFill>
            <a:prstDash val="solid"/>
            <a:round/>
            <a:headEnd len="sm" w="sm" type="none"/>
            <a:tailEnd len="lg" w="lg" type="oval"/>
          </a:ln>
        </p:spPr>
      </p:cxnSp>
      <p:cxnSp>
        <p:nvCxnSpPr>
          <p:cNvPr id="86" name="Google Shape;86;g2cd95a26df0_0_81"/>
          <p:cNvCxnSpPr/>
          <p:nvPr/>
        </p:nvCxnSpPr>
        <p:spPr>
          <a:xfrm flipH="1">
            <a:off x="397575" y="2147188"/>
            <a:ext cx="6738300" cy="15600"/>
          </a:xfrm>
          <a:prstGeom prst="straightConnector1">
            <a:avLst/>
          </a:prstGeom>
          <a:noFill/>
          <a:ln cap="flat" cmpd="sng" w="9525">
            <a:solidFill>
              <a:srgbClr val="1A365D"/>
            </a:solidFill>
            <a:prstDash val="solid"/>
            <a:round/>
            <a:headEnd len="sm" w="sm" type="none"/>
            <a:tailEnd len="lg" w="lg" type="oval"/>
          </a:ln>
        </p:spPr>
      </p:cxnSp>
      <p:sp>
        <p:nvSpPr>
          <p:cNvPr id="87" name="Google Shape;87;g2cd95a26df0_0_81"/>
          <p:cNvSpPr txBox="1"/>
          <p:nvPr/>
        </p:nvSpPr>
        <p:spPr>
          <a:xfrm>
            <a:off x="521500" y="4355475"/>
            <a:ext cx="1318500" cy="200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s" sz="1300" u="none" cap="none" strike="noStrike">
                <a:solidFill>
                  <a:srgbClr val="13444B"/>
                </a:solidFill>
                <a:latin typeface="Lexend Deca"/>
                <a:ea typeface="Lexend Deca"/>
                <a:cs typeface="Lexend Deca"/>
                <a:sym typeface="Lexend Deca"/>
              </a:rPr>
              <a:t>¡Comencemos!</a:t>
            </a:r>
            <a:endParaRPr b="0" i="0" sz="1300" u="none" cap="none" strike="noStrike">
              <a:solidFill>
                <a:srgbClr val="13444B"/>
              </a:solidFill>
              <a:latin typeface="Lexend Deca"/>
              <a:ea typeface="Lexend Deca"/>
              <a:cs typeface="Lexend Deca"/>
              <a:sym typeface="Lexend Dec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91" name="Shape 91"/>
        <p:cNvGrpSpPr/>
        <p:nvPr/>
      </p:nvGrpSpPr>
      <p:grpSpPr>
        <a:xfrm>
          <a:off x="0" y="0"/>
          <a:ext cx="0" cy="0"/>
          <a:chOff x="0" y="0"/>
          <a:chExt cx="0" cy="0"/>
        </a:xfrm>
      </p:grpSpPr>
      <p:sp>
        <p:nvSpPr>
          <p:cNvPr id="92" name="Google Shape;92;g2cd95a26df0_0_143"/>
          <p:cNvSpPr txBox="1"/>
          <p:nvPr/>
        </p:nvSpPr>
        <p:spPr>
          <a:xfrm>
            <a:off x="963129" y="3117640"/>
            <a:ext cx="2984400" cy="595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s" sz="1800" u="none" cap="none" strike="noStrike">
                <a:solidFill>
                  <a:schemeClr val="lt1"/>
                </a:solidFill>
                <a:latin typeface="Lexend Deca"/>
                <a:ea typeface="Lexend Deca"/>
                <a:cs typeface="Lexend Deca"/>
                <a:sym typeface="Lexend Deca"/>
              </a:rPr>
              <a:t>Plan de negocio: </a:t>
            </a:r>
            <a:endParaRPr b="1" i="0" sz="1800" u="none" cap="none" strike="noStrike">
              <a:solidFill>
                <a:schemeClr val="lt1"/>
              </a:solidFill>
              <a:latin typeface="Lexend Deca"/>
              <a:ea typeface="Lexend Deca"/>
              <a:cs typeface="Lexend Deca"/>
              <a:sym typeface="Lexend Deca"/>
            </a:endParaRPr>
          </a:p>
          <a:p>
            <a:pPr indent="0" lvl="0" marL="0" marR="0" rtl="0" algn="l">
              <a:lnSpc>
                <a:spcPct val="115000"/>
              </a:lnSpc>
              <a:spcBef>
                <a:spcPts val="0"/>
              </a:spcBef>
              <a:spcAft>
                <a:spcPts val="0"/>
              </a:spcAft>
              <a:buClr>
                <a:srgbClr val="000000"/>
              </a:buClr>
              <a:buSzPts val="1100"/>
              <a:buFont typeface="Arial"/>
              <a:buNone/>
            </a:pPr>
            <a:r>
              <a:rPr b="0" i="0" lang="es" sz="1800" u="none" cap="none" strike="noStrike">
                <a:solidFill>
                  <a:schemeClr val="lt1"/>
                </a:solidFill>
                <a:latin typeface="Lexend Deca"/>
                <a:ea typeface="Lexend Deca"/>
                <a:cs typeface="Lexend Deca"/>
                <a:sym typeface="Lexend Deca"/>
              </a:rPr>
              <a:t>[Periodo: 2023-2024]</a:t>
            </a:r>
            <a:endParaRPr b="0" i="0" sz="1800" u="none" cap="none" strike="noStrike">
              <a:solidFill>
                <a:schemeClr val="lt1"/>
              </a:solidFill>
              <a:latin typeface="Lexend Deca"/>
              <a:ea typeface="Lexend Deca"/>
              <a:cs typeface="Lexend Deca"/>
              <a:sym typeface="Lexend Deca"/>
            </a:endParaRPr>
          </a:p>
        </p:txBody>
      </p:sp>
      <p:sp>
        <p:nvSpPr>
          <p:cNvPr id="93" name="Google Shape;93;g2cd95a26df0_0_143"/>
          <p:cNvSpPr/>
          <p:nvPr/>
        </p:nvSpPr>
        <p:spPr>
          <a:xfrm>
            <a:off x="963510" y="1101575"/>
            <a:ext cx="2068576" cy="1731264"/>
          </a:xfrm>
          <a:custGeom>
            <a:rect b="b" l="l" r="r" t="t"/>
            <a:pathLst>
              <a:path extrusionOk="0" h="812800" w="812800">
                <a:moveTo>
                  <a:pt x="89321" y="0"/>
                </a:moveTo>
                <a:lnTo>
                  <a:pt x="723479" y="0"/>
                </a:lnTo>
                <a:cubicBezTo>
                  <a:pt x="747168" y="0"/>
                  <a:pt x="769887" y="9411"/>
                  <a:pt x="786638" y="26162"/>
                </a:cubicBezTo>
                <a:cubicBezTo>
                  <a:pt x="803389" y="42913"/>
                  <a:pt x="812800" y="65632"/>
                  <a:pt x="812800" y="89321"/>
                </a:cubicBezTo>
                <a:lnTo>
                  <a:pt x="812800" y="723479"/>
                </a:lnTo>
                <a:cubicBezTo>
                  <a:pt x="812800" y="747168"/>
                  <a:pt x="803389" y="769887"/>
                  <a:pt x="786638" y="786638"/>
                </a:cubicBezTo>
                <a:cubicBezTo>
                  <a:pt x="769887" y="803389"/>
                  <a:pt x="747168" y="812800"/>
                  <a:pt x="723479" y="812800"/>
                </a:cubicBezTo>
                <a:lnTo>
                  <a:pt x="89321" y="812800"/>
                </a:lnTo>
                <a:cubicBezTo>
                  <a:pt x="65632" y="812800"/>
                  <a:pt x="42913" y="803389"/>
                  <a:pt x="26162" y="786638"/>
                </a:cubicBezTo>
                <a:cubicBezTo>
                  <a:pt x="9411" y="769887"/>
                  <a:pt x="0" y="747168"/>
                  <a:pt x="0" y="723479"/>
                </a:cubicBezTo>
                <a:lnTo>
                  <a:pt x="0" y="89321"/>
                </a:lnTo>
                <a:cubicBezTo>
                  <a:pt x="0" y="65632"/>
                  <a:pt x="9411" y="42913"/>
                  <a:pt x="26162" y="26162"/>
                </a:cubicBezTo>
                <a:cubicBezTo>
                  <a:pt x="42913" y="9411"/>
                  <a:pt x="65632" y="0"/>
                  <a:pt x="89321" y="0"/>
                </a:cubicBezTo>
                <a:close/>
              </a:path>
            </a:pathLst>
          </a:custGeom>
          <a:solidFill>
            <a:schemeClr val="lt1"/>
          </a:solidFill>
          <a:ln>
            <a:noFill/>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g2cd95a26df0_0_143"/>
          <p:cNvSpPr txBox="1"/>
          <p:nvPr/>
        </p:nvSpPr>
        <p:spPr>
          <a:xfrm>
            <a:off x="963125" y="1577053"/>
            <a:ext cx="2068800" cy="7803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800"/>
              <a:buFont typeface="Arial"/>
              <a:buNone/>
            </a:pPr>
            <a:r>
              <a:rPr b="1" i="0" lang="es" sz="1800" u="none" cap="none" strike="noStrike">
                <a:solidFill>
                  <a:srgbClr val="1A365D"/>
                </a:solidFill>
                <a:latin typeface="Lexend Deca"/>
                <a:ea typeface="Lexend Deca"/>
                <a:cs typeface="Lexend Deca"/>
                <a:sym typeface="Lexend Deca"/>
              </a:rPr>
              <a:t>Logotipo </a:t>
            </a:r>
            <a:endParaRPr b="1" i="0" sz="1800" u="none" cap="none" strike="noStrike">
              <a:solidFill>
                <a:srgbClr val="1A365D"/>
              </a:solidFill>
              <a:latin typeface="Lexend Deca"/>
              <a:ea typeface="Lexend Deca"/>
              <a:cs typeface="Lexend Deca"/>
              <a:sym typeface="Lexend Deca"/>
            </a:endParaRPr>
          </a:p>
          <a:p>
            <a:pPr indent="0" lvl="0" marL="0" marR="0" rtl="0" algn="ctr">
              <a:lnSpc>
                <a:spcPct val="115000"/>
              </a:lnSpc>
              <a:spcBef>
                <a:spcPts val="0"/>
              </a:spcBef>
              <a:spcAft>
                <a:spcPts val="0"/>
              </a:spcAft>
              <a:buClr>
                <a:srgbClr val="000000"/>
              </a:buClr>
              <a:buSzPts val="1800"/>
              <a:buFont typeface="Arial"/>
              <a:buNone/>
            </a:pPr>
            <a:r>
              <a:rPr b="0" i="0" lang="es" sz="1800" u="none" cap="none" strike="noStrike">
                <a:solidFill>
                  <a:srgbClr val="1A365D"/>
                </a:solidFill>
                <a:latin typeface="Lexend Deca"/>
                <a:ea typeface="Lexend Deca"/>
                <a:cs typeface="Lexend Deca"/>
                <a:sym typeface="Lexend Deca"/>
              </a:rPr>
              <a:t>de tu empresa</a:t>
            </a:r>
            <a:endParaRPr b="0" i="0" sz="1400" u="none" cap="none" strike="noStrike">
              <a:solidFill>
                <a:srgbClr val="1A365D"/>
              </a:solidFill>
              <a:latin typeface="Lexend Deca"/>
              <a:ea typeface="Lexend Deca"/>
              <a:cs typeface="Lexend Deca"/>
              <a:sym typeface="Lexend Deca"/>
            </a:endParaRPr>
          </a:p>
        </p:txBody>
      </p:sp>
      <p:sp>
        <p:nvSpPr>
          <p:cNvPr id="95" name="Google Shape;95;g2cd95a26df0_0_143"/>
          <p:cNvSpPr txBox="1"/>
          <p:nvPr/>
        </p:nvSpPr>
        <p:spPr>
          <a:xfrm>
            <a:off x="4241520" y="1820951"/>
            <a:ext cx="3302700" cy="1011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500"/>
              <a:buFont typeface="Arial"/>
              <a:buNone/>
            </a:pPr>
            <a:r>
              <a:rPr b="1" i="0" lang="es" sz="2500" u="none" cap="none" strike="noStrike">
                <a:solidFill>
                  <a:srgbClr val="FFFFFF"/>
                </a:solidFill>
                <a:latin typeface="Lexend Deca"/>
                <a:ea typeface="Lexend Deca"/>
                <a:cs typeface="Lexend Deca"/>
                <a:sym typeface="Lexend Deca"/>
              </a:rPr>
              <a:t>Nombre </a:t>
            </a:r>
            <a:endParaRPr b="1" i="0" sz="2500" u="none" cap="none" strike="noStrike">
              <a:solidFill>
                <a:srgbClr val="FFFFFF"/>
              </a:solidFill>
              <a:latin typeface="Lexend Deca"/>
              <a:ea typeface="Lexend Deca"/>
              <a:cs typeface="Lexend Deca"/>
              <a:sym typeface="Lexend Deca"/>
            </a:endParaRPr>
          </a:p>
          <a:p>
            <a:pPr indent="0" lvl="0" marL="0" marR="0" rtl="0" algn="l">
              <a:lnSpc>
                <a:spcPct val="115000"/>
              </a:lnSpc>
              <a:spcBef>
                <a:spcPts val="0"/>
              </a:spcBef>
              <a:spcAft>
                <a:spcPts val="0"/>
              </a:spcAft>
              <a:buClr>
                <a:srgbClr val="000000"/>
              </a:buClr>
              <a:buSzPts val="2500"/>
              <a:buFont typeface="Arial"/>
              <a:buNone/>
            </a:pPr>
            <a:r>
              <a:rPr b="1" i="0" lang="es" sz="2500" u="none" cap="none" strike="noStrike">
                <a:solidFill>
                  <a:srgbClr val="FFFFFF"/>
                </a:solidFill>
                <a:latin typeface="Lexend Deca"/>
                <a:ea typeface="Lexend Deca"/>
                <a:cs typeface="Lexend Deca"/>
                <a:sym typeface="Lexend Deca"/>
              </a:rPr>
              <a:t>de tu empresa</a:t>
            </a:r>
            <a:endParaRPr b="0" i="0" sz="2100" u="none" cap="none" strike="noStrike">
              <a:solidFill>
                <a:srgbClr val="FFFFFF"/>
              </a:solidFill>
              <a:latin typeface="Lexend Deca"/>
              <a:ea typeface="Lexend Deca"/>
              <a:cs typeface="Lexend Deca"/>
              <a:sym typeface="Lexend Deca"/>
            </a:endParaRPr>
          </a:p>
        </p:txBody>
      </p:sp>
      <p:sp>
        <p:nvSpPr>
          <p:cNvPr id="96" name="Google Shape;96;g2cd95a26df0_0_143"/>
          <p:cNvSpPr txBox="1"/>
          <p:nvPr/>
        </p:nvSpPr>
        <p:spPr>
          <a:xfrm>
            <a:off x="4304601" y="3127528"/>
            <a:ext cx="3239700" cy="914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1" i="0" lang="es" sz="1800" u="none" cap="none" strike="noStrike">
                <a:solidFill>
                  <a:schemeClr val="lt1"/>
                </a:solidFill>
                <a:latin typeface="Lexend Deca"/>
                <a:ea typeface="Lexend Deca"/>
                <a:cs typeface="Lexend Deca"/>
                <a:sym typeface="Lexend Deca"/>
              </a:rPr>
              <a:t>Escrito por: </a:t>
            </a:r>
            <a:endParaRPr b="1" i="0" sz="1800" u="none" cap="none" strike="noStrike">
              <a:solidFill>
                <a:schemeClr val="lt1"/>
              </a:solidFill>
              <a:latin typeface="Lexend Deca"/>
              <a:ea typeface="Lexend Deca"/>
              <a:cs typeface="Lexend Deca"/>
              <a:sym typeface="Lexend Deca"/>
            </a:endParaRPr>
          </a:p>
          <a:p>
            <a:pPr indent="0" lvl="0" marL="0" marR="0" rtl="0" algn="l">
              <a:lnSpc>
                <a:spcPct val="115000"/>
              </a:lnSpc>
              <a:spcBef>
                <a:spcPts val="0"/>
              </a:spcBef>
              <a:spcAft>
                <a:spcPts val="0"/>
              </a:spcAft>
              <a:buClr>
                <a:srgbClr val="000000"/>
              </a:buClr>
              <a:buSzPts val="1100"/>
              <a:buFont typeface="Arial"/>
              <a:buNone/>
            </a:pPr>
            <a:r>
              <a:rPr b="0" i="0" lang="es" sz="1800" u="none" cap="none" strike="noStrike">
                <a:solidFill>
                  <a:schemeClr val="lt1"/>
                </a:solidFill>
                <a:latin typeface="Lexend Deca"/>
                <a:ea typeface="Lexend Deca"/>
                <a:cs typeface="Lexend Deca"/>
                <a:sym typeface="Lexend Deca"/>
              </a:rPr>
              <a:t>[Tu nombre]</a:t>
            </a:r>
            <a:endParaRPr b="0" i="0" sz="1800" u="none" cap="none" strike="noStrike">
              <a:solidFill>
                <a:schemeClr val="lt1"/>
              </a:solidFill>
              <a:latin typeface="Lexend Deca"/>
              <a:ea typeface="Lexend Deca"/>
              <a:cs typeface="Lexend Deca"/>
              <a:sym typeface="Lexend Deca"/>
            </a:endParaRPr>
          </a:p>
          <a:p>
            <a:pPr indent="0" lvl="0" marL="0" marR="0" rtl="0" algn="l">
              <a:lnSpc>
                <a:spcPct val="115000"/>
              </a:lnSpc>
              <a:spcBef>
                <a:spcPts val="0"/>
              </a:spcBef>
              <a:spcAft>
                <a:spcPts val="0"/>
              </a:spcAft>
              <a:buClr>
                <a:srgbClr val="000000"/>
              </a:buClr>
              <a:buSzPts val="1100"/>
              <a:buFont typeface="Arial"/>
              <a:buNone/>
            </a:pPr>
            <a:r>
              <a:rPr b="0" i="0" lang="es" sz="1800" u="none" cap="none" strike="noStrike">
                <a:solidFill>
                  <a:schemeClr val="lt1"/>
                </a:solidFill>
                <a:latin typeface="Lexend Deca"/>
                <a:ea typeface="Lexend Deca"/>
                <a:cs typeface="Lexend Deca"/>
                <a:sym typeface="Lexend Deca"/>
              </a:rPr>
              <a:t>[Tu correo electrónico]</a:t>
            </a:r>
            <a:endParaRPr b="0" i="0" sz="1800" u="none" cap="none" strike="noStrike">
              <a:solidFill>
                <a:schemeClr val="lt1"/>
              </a:solidFill>
              <a:latin typeface="Lexend Deca"/>
              <a:ea typeface="Lexend Deca"/>
              <a:cs typeface="Lexend Deca"/>
              <a:sym typeface="Lexend Dec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1E5"/>
        </a:solidFill>
      </p:bgPr>
    </p:bg>
    <p:spTree>
      <p:nvGrpSpPr>
        <p:cNvPr id="101" name="Shape 101"/>
        <p:cNvGrpSpPr/>
        <p:nvPr/>
      </p:nvGrpSpPr>
      <p:grpSpPr>
        <a:xfrm>
          <a:off x="0" y="0"/>
          <a:ext cx="0" cy="0"/>
          <a:chOff x="0" y="0"/>
          <a:chExt cx="0" cy="0"/>
        </a:xfrm>
      </p:grpSpPr>
      <p:sp>
        <p:nvSpPr>
          <p:cNvPr id="102" name="Google Shape;102;g36d87c73762_0_54"/>
          <p:cNvSpPr/>
          <p:nvPr/>
        </p:nvSpPr>
        <p:spPr>
          <a:xfrm>
            <a:off x="428625" y="265938"/>
            <a:ext cx="3686400" cy="3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A4365"/>
              </a:buClr>
              <a:buSzPts val="2025"/>
              <a:buFont typeface="Noto Sans"/>
              <a:buNone/>
            </a:pPr>
            <a:r>
              <a:rPr b="1" i="0" lang="es" sz="2025" u="none" cap="none" strike="noStrike">
                <a:solidFill>
                  <a:srgbClr val="1A365D"/>
                </a:solidFill>
                <a:latin typeface="Noto Sans"/>
                <a:ea typeface="Noto Sans"/>
                <a:cs typeface="Noto Sans"/>
                <a:sym typeface="Noto Sans"/>
              </a:rPr>
              <a:t>Resumen ejecutivo</a:t>
            </a:r>
            <a:endParaRPr b="1" i="0" sz="2025" u="none" cap="none" strike="noStrike">
              <a:solidFill>
                <a:srgbClr val="1A365D"/>
              </a:solidFill>
              <a:latin typeface="Calibri"/>
              <a:ea typeface="Calibri"/>
              <a:cs typeface="Calibri"/>
              <a:sym typeface="Calibri"/>
            </a:endParaRPr>
          </a:p>
        </p:txBody>
      </p:sp>
      <p:sp>
        <p:nvSpPr>
          <p:cNvPr id="103" name="Google Shape;103;g36d87c73762_0_54"/>
          <p:cNvSpPr/>
          <p:nvPr/>
        </p:nvSpPr>
        <p:spPr>
          <a:xfrm>
            <a:off x="428625" y="958800"/>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04" name="Google Shape;104;g36d87c73762_0_54"/>
          <p:cNvPicPr preferRelativeResize="0"/>
          <p:nvPr/>
        </p:nvPicPr>
        <p:blipFill rotWithShape="1">
          <a:blip r:embed="rId3">
            <a:alphaModFix/>
          </a:blip>
          <a:srcRect b="0" l="0" r="0" t="0"/>
          <a:stretch/>
        </p:blipFill>
        <p:spPr>
          <a:xfrm>
            <a:off x="514350" y="1044600"/>
            <a:ext cx="114300" cy="114300"/>
          </a:xfrm>
          <a:prstGeom prst="rect">
            <a:avLst/>
          </a:prstGeom>
          <a:noFill/>
          <a:ln>
            <a:noFill/>
          </a:ln>
        </p:spPr>
      </p:pic>
      <p:sp>
        <p:nvSpPr>
          <p:cNvPr id="105" name="Google Shape;105;g36d87c73762_0_54"/>
          <p:cNvSpPr/>
          <p:nvPr/>
        </p:nvSpPr>
        <p:spPr>
          <a:xfrm>
            <a:off x="847900" y="973200"/>
            <a:ext cx="35526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rgbClr val="1A365D"/>
                </a:solidFill>
                <a:latin typeface="Lexend"/>
                <a:ea typeface="Lexend"/>
                <a:cs typeface="Lexend"/>
                <a:sym typeface="Lexend"/>
              </a:rPr>
              <a:t>Objetivos estratégicos</a:t>
            </a:r>
            <a:endParaRPr b="0" i="0" sz="1350" u="none" cap="none" strike="noStrike">
              <a:solidFill>
                <a:srgbClr val="1A365D"/>
              </a:solidFill>
              <a:latin typeface="Lexend"/>
              <a:ea typeface="Lexend"/>
              <a:cs typeface="Lexend"/>
              <a:sym typeface="Lexend"/>
            </a:endParaRPr>
          </a:p>
        </p:txBody>
      </p:sp>
      <p:sp>
        <p:nvSpPr>
          <p:cNvPr id="106" name="Google Shape;106;g36d87c73762_0_54"/>
          <p:cNvSpPr/>
          <p:nvPr/>
        </p:nvSpPr>
        <p:spPr>
          <a:xfrm>
            <a:off x="428625" y="1348163"/>
            <a:ext cx="3933300" cy="1114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1A365D"/>
                </a:solidFill>
                <a:latin typeface="Lexend"/>
                <a:ea typeface="Lexend"/>
                <a:cs typeface="Lexend"/>
                <a:sym typeface="Lexend"/>
              </a:rPr>
              <a:t>Asegúrate que cada objetivo sea específico, medible, alcanzable, relevante y temporal. Incluye un objetivo de ingresos, de negocio, de unidades vendidas u otras métricas de ventas.</a:t>
            </a:r>
            <a:br>
              <a:rPr b="0" i="0" lang="es" sz="1000" u="none" cap="none" strike="noStrike">
                <a:solidFill>
                  <a:srgbClr val="1A365D"/>
                </a:solidFill>
                <a:latin typeface="Lexend"/>
                <a:ea typeface="Lexend"/>
                <a:cs typeface="Lexend"/>
                <a:sym typeface="Lexend"/>
              </a:rPr>
            </a:br>
            <a:endParaRPr b="0" i="0" sz="1000" u="none" cap="none" strike="noStrike">
              <a:solidFill>
                <a:srgbClr val="1A365D"/>
              </a:solidFill>
              <a:latin typeface="Lexend"/>
              <a:ea typeface="Lexend"/>
              <a:cs typeface="Lexend"/>
              <a:sym typeface="Lexend"/>
            </a:endParaRPr>
          </a:p>
          <a:p>
            <a:pPr indent="-292100" lvl="0" marL="457200" marR="0" rtl="0" algn="l">
              <a:lnSpc>
                <a:spcPct val="100000"/>
              </a:lnSpc>
              <a:spcBef>
                <a:spcPts val="0"/>
              </a:spcBef>
              <a:spcAft>
                <a:spcPts val="0"/>
              </a:spcAft>
              <a:buClr>
                <a:srgbClr val="1A365D"/>
              </a:buClr>
              <a:buSzPts val="1000"/>
              <a:buFont typeface="Lexend"/>
              <a:buChar char="●"/>
            </a:pPr>
            <a:r>
              <a:rPr b="0" i="0" lang="es" sz="1000" u="none" cap="none" strike="noStrike">
                <a:solidFill>
                  <a:srgbClr val="1A365D"/>
                </a:solidFill>
                <a:latin typeface="Lexend"/>
                <a:ea typeface="Lexend"/>
                <a:cs typeface="Lexend"/>
                <a:sym typeface="Lexend"/>
              </a:rPr>
              <a:t>Por ejemplo: Incrementar la participación de mercado en un 25% durante los próximos 24 meses</a:t>
            </a:r>
            <a:endParaRPr b="0" i="0" sz="1000" u="none" cap="none" strike="noStrike">
              <a:solidFill>
                <a:srgbClr val="1A365D"/>
              </a:solidFill>
              <a:latin typeface="Lexend"/>
              <a:ea typeface="Lexend"/>
              <a:cs typeface="Lexend"/>
              <a:sym typeface="Lexend"/>
            </a:endParaRPr>
          </a:p>
        </p:txBody>
      </p:sp>
      <p:sp>
        <p:nvSpPr>
          <p:cNvPr id="107" name="Google Shape;107;g36d87c73762_0_54"/>
          <p:cNvSpPr/>
          <p:nvPr/>
        </p:nvSpPr>
        <p:spPr>
          <a:xfrm>
            <a:off x="371650" y="2553188"/>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08" name="Google Shape;108;g36d87c73762_0_54"/>
          <p:cNvPicPr preferRelativeResize="0"/>
          <p:nvPr/>
        </p:nvPicPr>
        <p:blipFill rotWithShape="1">
          <a:blip r:embed="rId4">
            <a:alphaModFix/>
          </a:blip>
          <a:srcRect b="0" l="0" r="0" t="0"/>
          <a:stretch/>
        </p:blipFill>
        <p:spPr>
          <a:xfrm>
            <a:off x="471663" y="2638913"/>
            <a:ext cx="85725" cy="114300"/>
          </a:xfrm>
          <a:prstGeom prst="rect">
            <a:avLst/>
          </a:prstGeom>
          <a:noFill/>
          <a:ln>
            <a:noFill/>
          </a:ln>
        </p:spPr>
      </p:pic>
      <p:sp>
        <p:nvSpPr>
          <p:cNvPr id="109" name="Google Shape;109;g36d87c73762_0_54"/>
          <p:cNvSpPr/>
          <p:nvPr/>
        </p:nvSpPr>
        <p:spPr>
          <a:xfrm>
            <a:off x="847900" y="2586538"/>
            <a:ext cx="35526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rgbClr val="1A365D"/>
                </a:solidFill>
                <a:latin typeface="Lexend"/>
                <a:ea typeface="Lexend"/>
                <a:cs typeface="Lexend"/>
                <a:sym typeface="Lexend"/>
              </a:rPr>
              <a:t>Insights clave</a:t>
            </a:r>
            <a:endParaRPr b="0" i="0" sz="1350" u="none" cap="none" strike="noStrike">
              <a:solidFill>
                <a:srgbClr val="1A365D"/>
              </a:solidFill>
              <a:latin typeface="Lexend"/>
              <a:ea typeface="Lexend"/>
              <a:cs typeface="Lexend"/>
              <a:sym typeface="Lexend"/>
            </a:endParaRPr>
          </a:p>
        </p:txBody>
      </p:sp>
      <p:sp>
        <p:nvSpPr>
          <p:cNvPr id="110" name="Google Shape;110;g36d87c73762_0_54"/>
          <p:cNvSpPr/>
          <p:nvPr/>
        </p:nvSpPr>
        <p:spPr>
          <a:xfrm>
            <a:off x="371650" y="2900851"/>
            <a:ext cx="4029000" cy="8859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g36d87c73762_0_54"/>
          <p:cNvSpPr/>
          <p:nvPr/>
        </p:nvSpPr>
        <p:spPr>
          <a:xfrm>
            <a:off x="371650" y="3879763"/>
            <a:ext cx="4029000" cy="845400"/>
          </a:xfrm>
          <a:prstGeom prst="rect">
            <a:avLst/>
          </a:prstGeom>
          <a:noFill/>
          <a:ln>
            <a:noFill/>
          </a:ln>
        </p:spPr>
        <p:txBody>
          <a:bodyPr anchorCtr="0" anchor="t" bIns="0" lIns="0" spcFirstLastPara="1" rIns="0" wrap="square" tIns="0">
            <a:noAutofit/>
          </a:bodyPr>
          <a:lstStyle/>
          <a:p>
            <a:pPr indent="-295021" lvl="0" marL="457200" marR="0" rtl="0" algn="l">
              <a:lnSpc>
                <a:spcPct val="100000"/>
              </a:lnSpc>
              <a:spcBef>
                <a:spcPts val="0"/>
              </a:spcBef>
              <a:spcAft>
                <a:spcPts val="0"/>
              </a:spcAft>
              <a:buClr>
                <a:srgbClr val="1A365D"/>
              </a:buClr>
              <a:buSzPts val="1046"/>
              <a:buFont typeface="Noto Sans"/>
              <a:buChar char="●"/>
            </a:pPr>
            <a:r>
              <a:rPr b="1" i="0" lang="es" sz="1046" u="none" cap="none" strike="noStrike">
                <a:solidFill>
                  <a:srgbClr val="1A365D"/>
                </a:solidFill>
                <a:latin typeface="Lexend"/>
                <a:ea typeface="Lexend"/>
                <a:cs typeface="Lexend"/>
                <a:sym typeface="Lexend"/>
              </a:rPr>
              <a:t>Por ejemplo:</a:t>
            </a:r>
            <a:r>
              <a:rPr b="0" i="0" lang="es" sz="1046" u="none" cap="none" strike="noStrike">
                <a:solidFill>
                  <a:srgbClr val="1A365D"/>
                </a:solidFill>
                <a:latin typeface="Lexend"/>
                <a:ea typeface="Lexend"/>
                <a:cs typeface="Lexend"/>
                <a:sym typeface="Lexend"/>
              </a:rPr>
              <a:t> demanda creciente por soluciones digitales integradas.</a:t>
            </a:r>
            <a:endParaRPr b="0" i="0" sz="1046" u="none" cap="none" strike="noStrike">
              <a:solidFill>
                <a:srgbClr val="1A365D"/>
              </a:solidFill>
              <a:latin typeface="Lexend"/>
              <a:ea typeface="Lexend"/>
              <a:cs typeface="Lexend"/>
              <a:sym typeface="Lexend"/>
            </a:endParaRPr>
          </a:p>
          <a:p>
            <a:pPr indent="-295021" lvl="0" marL="457200" marR="0" rtl="0" algn="l">
              <a:lnSpc>
                <a:spcPct val="100000"/>
              </a:lnSpc>
              <a:spcBef>
                <a:spcPts val="0"/>
              </a:spcBef>
              <a:spcAft>
                <a:spcPts val="0"/>
              </a:spcAft>
              <a:buClr>
                <a:srgbClr val="1A365D"/>
              </a:buClr>
              <a:buSzPts val="1046"/>
              <a:buFont typeface="Lexend"/>
              <a:buChar char="●"/>
            </a:pPr>
            <a:r>
              <a:rPr b="0" i="0" lang="es" sz="1046" u="none" cap="none" strike="noStrike">
                <a:solidFill>
                  <a:srgbClr val="1A365D"/>
                </a:solidFill>
                <a:latin typeface="Lexend"/>
                <a:ea typeface="Lexend"/>
                <a:cs typeface="Lexend"/>
                <a:sym typeface="Lexend"/>
              </a:rPr>
              <a:t>El mercado objetivo presenta un crecimiento del 15% anual con baja saturación competitiva en nuestro segmento específico.</a:t>
            </a:r>
            <a:endParaRPr b="0" i="0" sz="1046" u="none" cap="none" strike="noStrike">
              <a:solidFill>
                <a:srgbClr val="1A365D"/>
              </a:solidFill>
              <a:latin typeface="Lexend"/>
              <a:ea typeface="Lexend"/>
              <a:cs typeface="Lexend"/>
              <a:sym typeface="Lexend"/>
            </a:endParaRPr>
          </a:p>
        </p:txBody>
      </p:sp>
      <p:sp>
        <p:nvSpPr>
          <p:cNvPr id="112" name="Google Shape;112;g36d87c73762_0_54"/>
          <p:cNvSpPr/>
          <p:nvPr/>
        </p:nvSpPr>
        <p:spPr>
          <a:xfrm>
            <a:off x="4916213" y="958800"/>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13" name="Google Shape;113;g36d87c73762_0_54"/>
          <p:cNvPicPr preferRelativeResize="0"/>
          <p:nvPr/>
        </p:nvPicPr>
        <p:blipFill rotWithShape="1">
          <a:blip r:embed="rId5">
            <a:alphaModFix/>
          </a:blip>
          <a:srcRect b="0" l="0" r="0" t="0"/>
          <a:stretch/>
        </p:blipFill>
        <p:spPr>
          <a:xfrm>
            <a:off x="5001938" y="1044600"/>
            <a:ext cx="114300" cy="114300"/>
          </a:xfrm>
          <a:prstGeom prst="rect">
            <a:avLst/>
          </a:prstGeom>
          <a:noFill/>
          <a:ln>
            <a:noFill/>
          </a:ln>
        </p:spPr>
      </p:pic>
      <p:sp>
        <p:nvSpPr>
          <p:cNvPr id="114" name="Google Shape;114;g36d87c73762_0_54"/>
          <p:cNvSpPr/>
          <p:nvPr/>
        </p:nvSpPr>
        <p:spPr>
          <a:xfrm>
            <a:off x="5313488" y="973200"/>
            <a:ext cx="34167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rgbClr val="1A365D"/>
                </a:solidFill>
                <a:latin typeface="Lexend"/>
                <a:ea typeface="Lexend"/>
                <a:cs typeface="Lexend"/>
                <a:sym typeface="Lexend"/>
              </a:rPr>
              <a:t>Proyecciones destacadas</a:t>
            </a:r>
            <a:endParaRPr b="0" i="0" sz="1350" u="none" cap="none" strike="noStrike">
              <a:solidFill>
                <a:srgbClr val="1A365D"/>
              </a:solidFill>
              <a:latin typeface="Lexend"/>
              <a:ea typeface="Lexend"/>
              <a:cs typeface="Lexend"/>
              <a:sym typeface="Lexend"/>
            </a:endParaRPr>
          </a:p>
        </p:txBody>
      </p:sp>
      <p:sp>
        <p:nvSpPr>
          <p:cNvPr id="115" name="Google Shape;115;g36d87c73762_0_54"/>
          <p:cNvSpPr/>
          <p:nvPr/>
        </p:nvSpPr>
        <p:spPr>
          <a:xfrm>
            <a:off x="4914900" y="1908863"/>
            <a:ext cx="16146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1800"/>
              <a:buFont typeface="Noto Sans"/>
              <a:buNone/>
            </a:pPr>
            <a:r>
              <a:rPr b="1" i="0" lang="es" sz="1800" u="none" cap="none" strike="noStrike">
                <a:solidFill>
                  <a:srgbClr val="1A365D"/>
                </a:solidFill>
                <a:latin typeface="Lexend"/>
                <a:ea typeface="Lexend"/>
                <a:cs typeface="Lexend"/>
                <a:sym typeface="Lexend"/>
              </a:rPr>
              <a:t>$2.5M</a:t>
            </a:r>
            <a:endParaRPr b="0" i="0" sz="1800" u="none" cap="none" strike="noStrike">
              <a:solidFill>
                <a:srgbClr val="1A365D"/>
              </a:solidFill>
              <a:latin typeface="Lexend"/>
              <a:ea typeface="Lexend"/>
              <a:cs typeface="Lexend"/>
              <a:sym typeface="Lexend"/>
            </a:endParaRPr>
          </a:p>
        </p:txBody>
      </p:sp>
      <p:sp>
        <p:nvSpPr>
          <p:cNvPr id="116" name="Google Shape;116;g36d87c73762_0_54"/>
          <p:cNvSpPr/>
          <p:nvPr/>
        </p:nvSpPr>
        <p:spPr>
          <a:xfrm>
            <a:off x="4914900" y="2246926"/>
            <a:ext cx="16146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18096"/>
              </a:buClr>
              <a:buSzPts val="837"/>
              <a:buFont typeface="Noto Sans"/>
              <a:buNone/>
            </a:pPr>
            <a:r>
              <a:rPr b="0" i="0" lang="es" sz="837" u="none" cap="none" strike="noStrike">
                <a:solidFill>
                  <a:srgbClr val="33475B"/>
                </a:solidFill>
                <a:latin typeface="Lexend"/>
                <a:ea typeface="Lexend"/>
                <a:cs typeface="Lexend"/>
                <a:sym typeface="Lexend"/>
              </a:rPr>
              <a:t>Ingresos Año 1</a:t>
            </a:r>
            <a:endParaRPr b="0" i="0" sz="837" u="none" cap="none" strike="noStrike">
              <a:solidFill>
                <a:srgbClr val="33475B"/>
              </a:solidFill>
              <a:latin typeface="Lexend"/>
              <a:ea typeface="Lexend"/>
              <a:cs typeface="Lexend"/>
              <a:sym typeface="Lexend"/>
            </a:endParaRPr>
          </a:p>
        </p:txBody>
      </p:sp>
      <p:sp>
        <p:nvSpPr>
          <p:cNvPr id="117" name="Google Shape;117;g36d87c73762_0_54"/>
          <p:cNvSpPr/>
          <p:nvPr/>
        </p:nvSpPr>
        <p:spPr>
          <a:xfrm>
            <a:off x="6929438" y="1908863"/>
            <a:ext cx="16146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1800"/>
              <a:buFont typeface="Noto Sans"/>
              <a:buNone/>
            </a:pPr>
            <a:r>
              <a:rPr b="1" i="0" lang="es" sz="1800" u="none" cap="none" strike="noStrike">
                <a:solidFill>
                  <a:srgbClr val="1A365D"/>
                </a:solidFill>
                <a:latin typeface="Lexend"/>
                <a:ea typeface="Lexend"/>
                <a:cs typeface="Lexend"/>
                <a:sym typeface="Lexend"/>
              </a:rPr>
              <a:t>$4.2M</a:t>
            </a:r>
            <a:endParaRPr b="0" i="0" sz="1800" u="none" cap="none" strike="noStrike">
              <a:solidFill>
                <a:srgbClr val="1A365D"/>
              </a:solidFill>
              <a:latin typeface="Lexend"/>
              <a:ea typeface="Lexend"/>
              <a:cs typeface="Lexend"/>
              <a:sym typeface="Lexend"/>
            </a:endParaRPr>
          </a:p>
        </p:txBody>
      </p:sp>
      <p:sp>
        <p:nvSpPr>
          <p:cNvPr id="118" name="Google Shape;118;g36d87c73762_0_54"/>
          <p:cNvSpPr/>
          <p:nvPr/>
        </p:nvSpPr>
        <p:spPr>
          <a:xfrm>
            <a:off x="6929438" y="2246926"/>
            <a:ext cx="16146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18096"/>
              </a:buClr>
              <a:buSzPts val="837"/>
              <a:buFont typeface="Noto Sans"/>
              <a:buNone/>
            </a:pPr>
            <a:r>
              <a:rPr b="0" i="0" lang="es" sz="837" u="none" cap="none" strike="noStrike">
                <a:solidFill>
                  <a:srgbClr val="33475B"/>
                </a:solidFill>
                <a:latin typeface="Lexend"/>
                <a:ea typeface="Lexend"/>
                <a:cs typeface="Lexend"/>
                <a:sym typeface="Lexend"/>
              </a:rPr>
              <a:t>Ingresos Año 3</a:t>
            </a:r>
            <a:endParaRPr b="0" i="0" sz="837" u="none" cap="none" strike="noStrike">
              <a:solidFill>
                <a:srgbClr val="33475B"/>
              </a:solidFill>
              <a:latin typeface="Lexend"/>
              <a:ea typeface="Lexend"/>
              <a:cs typeface="Lexend"/>
              <a:sym typeface="Lexend"/>
            </a:endParaRPr>
          </a:p>
        </p:txBody>
      </p:sp>
      <p:sp>
        <p:nvSpPr>
          <p:cNvPr id="119" name="Google Shape;119;g36d87c73762_0_54"/>
          <p:cNvSpPr/>
          <p:nvPr/>
        </p:nvSpPr>
        <p:spPr>
          <a:xfrm>
            <a:off x="4914900" y="2520188"/>
            <a:ext cx="16146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1800"/>
              <a:buFont typeface="Noto Sans"/>
              <a:buNone/>
            </a:pPr>
            <a:r>
              <a:rPr b="1" i="0" lang="es" sz="1800" u="none" cap="none" strike="noStrike">
                <a:solidFill>
                  <a:srgbClr val="1A365D"/>
                </a:solidFill>
                <a:latin typeface="Lexend"/>
                <a:ea typeface="Lexend"/>
                <a:cs typeface="Lexend"/>
                <a:sym typeface="Lexend"/>
              </a:rPr>
              <a:t>18 meses</a:t>
            </a:r>
            <a:endParaRPr b="0" i="0" sz="1800" u="none" cap="none" strike="noStrike">
              <a:solidFill>
                <a:srgbClr val="1A365D"/>
              </a:solidFill>
              <a:latin typeface="Lexend"/>
              <a:ea typeface="Lexend"/>
              <a:cs typeface="Lexend"/>
              <a:sym typeface="Lexend"/>
            </a:endParaRPr>
          </a:p>
        </p:txBody>
      </p:sp>
      <p:sp>
        <p:nvSpPr>
          <p:cNvPr id="120" name="Google Shape;120;g36d87c73762_0_54"/>
          <p:cNvSpPr/>
          <p:nvPr/>
        </p:nvSpPr>
        <p:spPr>
          <a:xfrm>
            <a:off x="4914900" y="2864238"/>
            <a:ext cx="16146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18096"/>
              </a:buClr>
              <a:buSzPts val="837"/>
              <a:buFont typeface="Noto Sans"/>
              <a:buNone/>
            </a:pPr>
            <a:r>
              <a:rPr b="0" i="0" lang="es" sz="837" u="none" cap="none" strike="noStrike">
                <a:solidFill>
                  <a:srgbClr val="33475B"/>
                </a:solidFill>
                <a:latin typeface="Lexend"/>
                <a:ea typeface="Lexend"/>
                <a:cs typeface="Lexend"/>
                <a:sym typeface="Lexend"/>
              </a:rPr>
              <a:t>Punto de Equilibrio</a:t>
            </a:r>
            <a:endParaRPr b="0" i="0" sz="837" u="none" cap="none" strike="noStrike">
              <a:solidFill>
                <a:srgbClr val="33475B"/>
              </a:solidFill>
              <a:latin typeface="Lexend"/>
              <a:ea typeface="Lexend"/>
              <a:cs typeface="Lexend"/>
              <a:sym typeface="Lexend"/>
            </a:endParaRPr>
          </a:p>
        </p:txBody>
      </p:sp>
      <p:sp>
        <p:nvSpPr>
          <p:cNvPr id="121" name="Google Shape;121;g36d87c73762_0_54"/>
          <p:cNvSpPr/>
          <p:nvPr/>
        </p:nvSpPr>
        <p:spPr>
          <a:xfrm>
            <a:off x="6929438" y="2520188"/>
            <a:ext cx="16146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1800"/>
              <a:buFont typeface="Noto Sans"/>
              <a:buNone/>
            </a:pPr>
            <a:r>
              <a:rPr b="1" i="0" lang="es" sz="1800" u="none" cap="none" strike="noStrike">
                <a:solidFill>
                  <a:srgbClr val="1A365D"/>
                </a:solidFill>
                <a:latin typeface="Lexend"/>
                <a:ea typeface="Lexend"/>
                <a:cs typeface="Lexend"/>
                <a:sym typeface="Lexend"/>
              </a:rPr>
              <a:t>35%</a:t>
            </a:r>
            <a:endParaRPr b="0" i="0" sz="1800" u="none" cap="none" strike="noStrike">
              <a:solidFill>
                <a:srgbClr val="1A365D"/>
              </a:solidFill>
              <a:latin typeface="Lexend"/>
              <a:ea typeface="Lexend"/>
              <a:cs typeface="Lexend"/>
              <a:sym typeface="Lexend"/>
            </a:endParaRPr>
          </a:p>
        </p:txBody>
      </p:sp>
      <p:sp>
        <p:nvSpPr>
          <p:cNvPr id="122" name="Google Shape;122;g36d87c73762_0_54"/>
          <p:cNvSpPr/>
          <p:nvPr/>
        </p:nvSpPr>
        <p:spPr>
          <a:xfrm>
            <a:off x="6929438" y="2864238"/>
            <a:ext cx="16146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18096"/>
              </a:buClr>
              <a:buSzPts val="837"/>
              <a:buFont typeface="Noto Sans"/>
              <a:buNone/>
            </a:pPr>
            <a:r>
              <a:rPr b="0" i="0" lang="es" sz="837" u="none" cap="none" strike="noStrike">
                <a:solidFill>
                  <a:srgbClr val="33475B"/>
                </a:solidFill>
                <a:latin typeface="Lexend"/>
                <a:ea typeface="Lexend"/>
                <a:cs typeface="Lexend"/>
                <a:sym typeface="Lexend"/>
              </a:rPr>
              <a:t>Margen Bruto</a:t>
            </a:r>
            <a:endParaRPr b="0" i="0" sz="837" u="none" cap="none" strike="noStrike">
              <a:solidFill>
                <a:srgbClr val="33475B"/>
              </a:solidFill>
              <a:latin typeface="Lexend"/>
              <a:ea typeface="Lexend"/>
              <a:cs typeface="Lexend"/>
              <a:sym typeface="Lexend"/>
            </a:endParaRPr>
          </a:p>
        </p:txBody>
      </p:sp>
      <p:sp>
        <p:nvSpPr>
          <p:cNvPr id="123" name="Google Shape;123;g36d87c73762_0_54"/>
          <p:cNvSpPr/>
          <p:nvPr/>
        </p:nvSpPr>
        <p:spPr>
          <a:xfrm>
            <a:off x="4916225" y="3297538"/>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24" name="Google Shape;124;g36d87c73762_0_54"/>
          <p:cNvPicPr preferRelativeResize="0"/>
          <p:nvPr/>
        </p:nvPicPr>
        <p:blipFill rotWithShape="1">
          <a:blip r:embed="rId6">
            <a:alphaModFix/>
          </a:blip>
          <a:srcRect b="0" l="0" r="0" t="0"/>
          <a:stretch/>
        </p:blipFill>
        <p:spPr>
          <a:xfrm>
            <a:off x="5001950" y="3383263"/>
            <a:ext cx="114300" cy="114300"/>
          </a:xfrm>
          <a:prstGeom prst="rect">
            <a:avLst/>
          </a:prstGeom>
          <a:noFill/>
          <a:ln>
            <a:noFill/>
          </a:ln>
        </p:spPr>
      </p:pic>
      <p:sp>
        <p:nvSpPr>
          <p:cNvPr id="125" name="Google Shape;125;g36d87c73762_0_54"/>
          <p:cNvSpPr/>
          <p:nvPr/>
        </p:nvSpPr>
        <p:spPr>
          <a:xfrm>
            <a:off x="5332550" y="3313088"/>
            <a:ext cx="25494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rgbClr val="1A365D"/>
                </a:solidFill>
                <a:latin typeface="Lexend"/>
                <a:ea typeface="Lexend"/>
                <a:cs typeface="Lexend"/>
                <a:sym typeface="Lexend"/>
              </a:rPr>
              <a:t>Próximos pasos</a:t>
            </a:r>
            <a:endParaRPr b="0" i="0" sz="1350" u="none" cap="none" strike="noStrike">
              <a:solidFill>
                <a:srgbClr val="1A365D"/>
              </a:solidFill>
              <a:latin typeface="Lexend"/>
              <a:ea typeface="Lexend"/>
              <a:cs typeface="Lexend"/>
              <a:sym typeface="Lexend"/>
            </a:endParaRPr>
          </a:p>
        </p:txBody>
      </p:sp>
      <p:sp>
        <p:nvSpPr>
          <p:cNvPr id="126" name="Google Shape;126;g36d87c73762_0_54"/>
          <p:cNvSpPr/>
          <p:nvPr/>
        </p:nvSpPr>
        <p:spPr>
          <a:xfrm>
            <a:off x="4916225" y="4182015"/>
            <a:ext cx="4029000" cy="537600"/>
          </a:xfrm>
          <a:prstGeom prst="rect">
            <a:avLst/>
          </a:prstGeom>
          <a:noFill/>
          <a:ln>
            <a:noFill/>
          </a:ln>
        </p:spPr>
        <p:txBody>
          <a:bodyPr anchorCtr="0" anchor="t" bIns="0" lIns="0" spcFirstLastPara="1" rIns="0" wrap="square" tIns="0">
            <a:noAutofit/>
          </a:bodyPr>
          <a:lstStyle/>
          <a:p>
            <a:pPr indent="-295021" lvl="0" marL="457200" marR="0" rtl="0" algn="l">
              <a:lnSpc>
                <a:spcPct val="100000"/>
              </a:lnSpc>
              <a:spcBef>
                <a:spcPts val="0"/>
              </a:spcBef>
              <a:spcAft>
                <a:spcPts val="0"/>
              </a:spcAft>
              <a:buClr>
                <a:srgbClr val="1A365D"/>
              </a:buClr>
              <a:buSzPts val="1046"/>
              <a:buFont typeface="Noto Sans"/>
              <a:buChar char="●"/>
            </a:pPr>
            <a:r>
              <a:rPr b="1" i="0" lang="es" sz="1046" u="none" cap="none" strike="noStrike">
                <a:solidFill>
                  <a:srgbClr val="1A365D"/>
                </a:solidFill>
                <a:latin typeface="Lexend"/>
                <a:ea typeface="Lexend"/>
                <a:cs typeface="Lexend"/>
                <a:sym typeface="Lexend"/>
              </a:rPr>
              <a:t>Por ejemplo:</a:t>
            </a:r>
            <a:r>
              <a:rPr b="0" i="0" lang="es" sz="1046" u="none" cap="none" strike="noStrike">
                <a:solidFill>
                  <a:srgbClr val="1A365D"/>
                </a:solidFill>
                <a:latin typeface="Lexend"/>
                <a:ea typeface="Lexend"/>
                <a:cs typeface="Lexend"/>
                <a:sym typeface="Lexend"/>
              </a:rPr>
              <a:t> lanzamiento del producto piloto en mercado seleccionado</a:t>
            </a:r>
            <a:endParaRPr b="0" i="0" sz="1046" u="none" cap="none" strike="noStrike">
              <a:solidFill>
                <a:srgbClr val="1A365D"/>
              </a:solidFill>
              <a:latin typeface="Lexend"/>
              <a:ea typeface="Lexend"/>
              <a:cs typeface="Lexend"/>
              <a:sym typeface="Lexend"/>
            </a:endParaRPr>
          </a:p>
          <a:p>
            <a:pPr indent="-295021" lvl="0" marL="457200" marR="0" rtl="0" algn="l">
              <a:lnSpc>
                <a:spcPct val="100000"/>
              </a:lnSpc>
              <a:spcBef>
                <a:spcPts val="0"/>
              </a:spcBef>
              <a:spcAft>
                <a:spcPts val="0"/>
              </a:spcAft>
              <a:buClr>
                <a:srgbClr val="1A365D"/>
              </a:buClr>
              <a:buSzPts val="1046"/>
              <a:buFont typeface="Lexend"/>
              <a:buChar char="●"/>
            </a:pPr>
            <a:r>
              <a:rPr b="0" i="0" lang="es" sz="1046" u="none" cap="none" strike="noStrike">
                <a:solidFill>
                  <a:srgbClr val="1A365D"/>
                </a:solidFill>
                <a:latin typeface="Lexend"/>
                <a:ea typeface="Lexend"/>
                <a:cs typeface="Lexend"/>
                <a:sym typeface="Lexend"/>
              </a:rPr>
              <a:t>Contratación del equipo de desarrollo tecnológico</a:t>
            </a:r>
            <a:endParaRPr b="0" i="0" sz="1046" u="none" cap="none" strike="noStrike">
              <a:solidFill>
                <a:srgbClr val="1A365D"/>
              </a:solidFill>
              <a:latin typeface="Lexend"/>
              <a:ea typeface="Lexend"/>
              <a:cs typeface="Lexend"/>
              <a:sym typeface="Lexend"/>
            </a:endParaRPr>
          </a:p>
        </p:txBody>
      </p:sp>
      <p:sp>
        <p:nvSpPr>
          <p:cNvPr id="127" name="Google Shape;127;g36d87c73762_0_54"/>
          <p:cNvSpPr/>
          <p:nvPr/>
        </p:nvSpPr>
        <p:spPr>
          <a:xfrm>
            <a:off x="514450" y="3043813"/>
            <a:ext cx="3743400" cy="60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837"/>
              <a:buFont typeface="Noto Sans"/>
              <a:buNone/>
            </a:pPr>
            <a:r>
              <a:rPr b="0" i="0" lang="es" sz="937" u="none" cap="none" strike="noStrike">
                <a:solidFill>
                  <a:schemeClr val="lt1"/>
                </a:solidFill>
                <a:latin typeface="Lexend"/>
                <a:ea typeface="Lexend"/>
                <a:cs typeface="Lexend"/>
                <a:sym typeface="Lexend"/>
              </a:rPr>
              <a:t>Resume hallazgos relevantes del análisis de mercado, oportunidades detectadas, ventajas competitivas, comportamiento del consumidor o tendencias tecnológicas que sustentan la estrategia.</a:t>
            </a:r>
            <a:endParaRPr b="0" i="0" sz="937" u="none" cap="none" strike="noStrike">
              <a:solidFill>
                <a:schemeClr val="lt1"/>
              </a:solidFill>
              <a:latin typeface="Lexend"/>
              <a:ea typeface="Lexend"/>
              <a:cs typeface="Lexend"/>
              <a:sym typeface="Lexend"/>
            </a:endParaRPr>
          </a:p>
        </p:txBody>
      </p:sp>
      <p:sp>
        <p:nvSpPr>
          <p:cNvPr id="128" name="Google Shape;128;g36d87c73762_0_54"/>
          <p:cNvSpPr/>
          <p:nvPr/>
        </p:nvSpPr>
        <p:spPr>
          <a:xfrm>
            <a:off x="4914900" y="1372238"/>
            <a:ext cx="38166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1046"/>
              <a:buFont typeface="Noto Sans"/>
              <a:buNone/>
            </a:pPr>
            <a:r>
              <a:rPr b="0" i="0" lang="es" sz="1046" u="none" cap="none" strike="noStrike">
                <a:solidFill>
                  <a:srgbClr val="1A365D"/>
                </a:solidFill>
                <a:latin typeface="Lexend"/>
                <a:ea typeface="Lexend"/>
                <a:cs typeface="Lexend"/>
                <a:sym typeface="Lexend"/>
              </a:rPr>
              <a:t>Las cifras te permiten visualizar la viabilidad financiera del negocio a corto y mediano plazo.</a:t>
            </a:r>
            <a:endParaRPr b="0" i="0" sz="1046" u="none" cap="none" strike="noStrike">
              <a:solidFill>
                <a:srgbClr val="1A365D"/>
              </a:solidFill>
              <a:latin typeface="Lexend"/>
              <a:ea typeface="Lexend"/>
              <a:cs typeface="Lexend"/>
              <a:sym typeface="Lexend"/>
            </a:endParaRPr>
          </a:p>
        </p:txBody>
      </p:sp>
      <p:sp>
        <p:nvSpPr>
          <p:cNvPr id="129" name="Google Shape;129;g36d87c73762_0_54"/>
          <p:cNvSpPr/>
          <p:nvPr/>
        </p:nvSpPr>
        <p:spPr>
          <a:xfrm>
            <a:off x="4916225" y="3733393"/>
            <a:ext cx="4029000" cy="34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1046"/>
              <a:buFont typeface="Noto Sans"/>
              <a:buNone/>
            </a:pPr>
            <a:r>
              <a:rPr b="0" i="0" lang="es" sz="1046" u="none" cap="none" strike="noStrike">
                <a:solidFill>
                  <a:srgbClr val="1A365D"/>
                </a:solidFill>
                <a:latin typeface="Lexend"/>
                <a:ea typeface="Lexend"/>
                <a:cs typeface="Lexend"/>
                <a:sym typeface="Lexend"/>
              </a:rPr>
              <a:t>Pasos a seguir para establecer la base estratégica para iniciar operaciones o escalar el negocio</a:t>
            </a:r>
            <a:endParaRPr b="0" i="0" sz="1046" u="none" cap="none" strike="noStrike">
              <a:solidFill>
                <a:srgbClr val="1A365D"/>
              </a:solidFill>
              <a:latin typeface="Lexend"/>
              <a:ea typeface="Lexend"/>
              <a:cs typeface="Lexend"/>
              <a:sym typeface="Lexe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133" name="Shape 133"/>
        <p:cNvGrpSpPr/>
        <p:nvPr/>
      </p:nvGrpSpPr>
      <p:grpSpPr>
        <a:xfrm>
          <a:off x="0" y="0"/>
          <a:ext cx="0" cy="0"/>
          <a:chOff x="0" y="0"/>
          <a:chExt cx="0" cy="0"/>
        </a:xfrm>
      </p:grpSpPr>
      <p:sp>
        <p:nvSpPr>
          <p:cNvPr id="134" name="Google Shape;134;g36d87c73762_0_144"/>
          <p:cNvSpPr txBox="1"/>
          <p:nvPr/>
        </p:nvSpPr>
        <p:spPr>
          <a:xfrm>
            <a:off x="942999" y="835363"/>
            <a:ext cx="5389200" cy="41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1" i="0" lang="es" sz="2700" u="none" cap="none" strike="noStrike">
                <a:solidFill>
                  <a:schemeClr val="lt1"/>
                </a:solidFill>
                <a:latin typeface="Lexend"/>
                <a:ea typeface="Lexend"/>
                <a:cs typeface="Lexend"/>
                <a:sym typeface="Lexend"/>
              </a:rPr>
              <a:t>Misión y antecedentes</a:t>
            </a:r>
            <a:endParaRPr b="1" i="0" sz="2700" u="none" cap="none" strike="noStrike">
              <a:solidFill>
                <a:schemeClr val="lt1"/>
              </a:solidFill>
              <a:latin typeface="Lexend"/>
              <a:ea typeface="Lexend"/>
              <a:cs typeface="Lexend"/>
              <a:sym typeface="Lexend"/>
            </a:endParaRPr>
          </a:p>
        </p:txBody>
      </p:sp>
      <p:sp>
        <p:nvSpPr>
          <p:cNvPr id="135" name="Google Shape;135;g36d87c73762_0_144"/>
          <p:cNvSpPr txBox="1"/>
          <p:nvPr/>
        </p:nvSpPr>
        <p:spPr>
          <a:xfrm>
            <a:off x="943000" y="1408188"/>
            <a:ext cx="7189800" cy="585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100"/>
              <a:buFont typeface="Arial"/>
              <a:buNone/>
            </a:pPr>
            <a:r>
              <a:rPr b="1" i="0" lang="es" sz="1000" u="none" cap="none" strike="noStrike">
                <a:solidFill>
                  <a:srgbClr val="FFFFFF"/>
                </a:solidFill>
                <a:latin typeface="Lexend"/>
                <a:ea typeface="Lexend"/>
                <a:cs typeface="Lexend"/>
                <a:sym typeface="Lexend"/>
              </a:rPr>
              <a:t>Comienza con la exposición de la Misión y Visión de tu organización. </a:t>
            </a:r>
            <a:r>
              <a:rPr b="0" i="0" lang="es" sz="1000" u="none" cap="none" strike="noStrike">
                <a:solidFill>
                  <a:srgbClr val="FFFFFF"/>
                </a:solidFill>
                <a:latin typeface="Lexend"/>
                <a:ea typeface="Lexend"/>
                <a:cs typeface="Lexend"/>
                <a:sym typeface="Lexend"/>
              </a:rPr>
              <a:t>Si lo consideras pertinente, agrega una breve descripción de los antecedentes o historia de tu negocio con el fin de contextualizar a los lectores sobre lo más importante de tu empresa.</a:t>
            </a:r>
            <a:endParaRPr b="0" i="0" sz="1000" u="none" cap="none" strike="noStrike">
              <a:solidFill>
                <a:srgbClr val="FFFFFF"/>
              </a:solidFill>
              <a:latin typeface="Lexend"/>
              <a:ea typeface="Lexend"/>
              <a:cs typeface="Lexend"/>
              <a:sym typeface="Lexend"/>
            </a:endParaRPr>
          </a:p>
        </p:txBody>
      </p:sp>
      <p:sp>
        <p:nvSpPr>
          <p:cNvPr id="136" name="Google Shape;136;g36d87c73762_0_144"/>
          <p:cNvSpPr/>
          <p:nvPr/>
        </p:nvSpPr>
        <p:spPr>
          <a:xfrm>
            <a:off x="921000" y="2195487"/>
            <a:ext cx="3506400" cy="2075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g36d87c73762_0_144"/>
          <p:cNvSpPr/>
          <p:nvPr/>
        </p:nvSpPr>
        <p:spPr>
          <a:xfrm>
            <a:off x="1119951" y="3121429"/>
            <a:ext cx="3108600" cy="198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350"/>
              <a:buFont typeface="Noto Sans"/>
              <a:buNone/>
            </a:pPr>
            <a:r>
              <a:rPr b="0" i="0" lang="es" sz="1350" u="none" cap="none" strike="noStrike">
                <a:solidFill>
                  <a:srgbClr val="1A365D"/>
                </a:solidFill>
                <a:latin typeface="Lexend SemiBold"/>
                <a:ea typeface="Lexend SemiBold"/>
                <a:cs typeface="Lexend SemiBold"/>
                <a:sym typeface="Lexend SemiBold"/>
              </a:rPr>
              <a:t>Misión</a:t>
            </a:r>
            <a:endParaRPr b="0" i="0" sz="1350" u="none" cap="none" strike="noStrike">
              <a:solidFill>
                <a:srgbClr val="1A365D"/>
              </a:solidFill>
              <a:latin typeface="Lexend SemiBold"/>
              <a:ea typeface="Lexend SemiBold"/>
              <a:cs typeface="Lexend SemiBold"/>
              <a:sym typeface="Lexend SemiBold"/>
            </a:endParaRPr>
          </a:p>
        </p:txBody>
      </p:sp>
      <p:sp>
        <p:nvSpPr>
          <p:cNvPr id="138" name="Google Shape;138;g36d87c73762_0_144"/>
          <p:cNvSpPr/>
          <p:nvPr/>
        </p:nvSpPr>
        <p:spPr>
          <a:xfrm>
            <a:off x="2487737" y="3419853"/>
            <a:ext cx="373200" cy="18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g36d87c73762_0_144"/>
          <p:cNvSpPr/>
          <p:nvPr/>
        </p:nvSpPr>
        <p:spPr>
          <a:xfrm>
            <a:off x="1420775" y="3537988"/>
            <a:ext cx="2507100" cy="513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FFFF"/>
              </a:buClr>
              <a:buSzPts val="1238"/>
              <a:buFont typeface="Noto Sans"/>
              <a:buNone/>
            </a:pPr>
            <a:r>
              <a:rPr b="1" i="1" lang="es" sz="1238" u="none" cap="none" strike="noStrike">
                <a:solidFill>
                  <a:srgbClr val="1A365D"/>
                </a:solidFill>
                <a:latin typeface="Lexend"/>
                <a:ea typeface="Lexend"/>
                <a:cs typeface="Lexend"/>
                <a:sym typeface="Lexend"/>
              </a:rPr>
              <a:t> </a:t>
            </a:r>
            <a:r>
              <a:rPr b="0" i="0" lang="es" sz="1300" u="none" cap="none" strike="noStrike">
                <a:solidFill>
                  <a:srgbClr val="1A365D"/>
                </a:solidFill>
                <a:latin typeface="Lexend"/>
                <a:ea typeface="Lexend"/>
                <a:cs typeface="Lexend"/>
                <a:sym typeface="Lexend"/>
              </a:rPr>
              <a:t>Detalla cuál es la Misión de tu organización.</a:t>
            </a:r>
            <a:endParaRPr b="1" i="1" sz="1238" u="none" cap="none" strike="noStrike">
              <a:solidFill>
                <a:srgbClr val="1A365D"/>
              </a:solidFill>
              <a:latin typeface="Lexend"/>
              <a:ea typeface="Lexend"/>
              <a:cs typeface="Lexend"/>
              <a:sym typeface="Lexend"/>
            </a:endParaRPr>
          </a:p>
        </p:txBody>
      </p:sp>
      <p:sp>
        <p:nvSpPr>
          <p:cNvPr id="140" name="Google Shape;140;g36d87c73762_0_144"/>
          <p:cNvSpPr/>
          <p:nvPr/>
        </p:nvSpPr>
        <p:spPr>
          <a:xfrm>
            <a:off x="4626454" y="2232437"/>
            <a:ext cx="3506400" cy="2075700"/>
          </a:xfrm>
          <a:prstGeom prst="rect">
            <a:avLst/>
          </a:prstGeom>
          <a:solidFill>
            <a:schemeClr val="lt1"/>
          </a:solidFill>
          <a:ln cap="flat" cmpd="sng" w="9525">
            <a:solidFill>
              <a:srgbClr val="4299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g36d87c73762_0_144"/>
          <p:cNvSpPr/>
          <p:nvPr/>
        </p:nvSpPr>
        <p:spPr>
          <a:xfrm>
            <a:off x="4825409" y="3121429"/>
            <a:ext cx="3108600" cy="22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A365D"/>
              </a:buClr>
              <a:buSzPts val="1350"/>
              <a:buFont typeface="Noto Sans"/>
              <a:buNone/>
            </a:pPr>
            <a:r>
              <a:rPr b="0" i="0" lang="es" sz="1350" u="none" cap="none" strike="noStrike">
                <a:solidFill>
                  <a:srgbClr val="1A365D"/>
                </a:solidFill>
                <a:latin typeface="Lexend SemiBold"/>
                <a:ea typeface="Lexend SemiBold"/>
                <a:cs typeface="Lexend SemiBold"/>
                <a:sym typeface="Lexend SemiBold"/>
              </a:rPr>
              <a:t>Visión</a:t>
            </a:r>
            <a:endParaRPr b="0" i="0" sz="1350" u="none" cap="none" strike="noStrike">
              <a:solidFill>
                <a:srgbClr val="1A365D"/>
              </a:solidFill>
              <a:latin typeface="Lexend SemiBold"/>
              <a:ea typeface="Lexend SemiBold"/>
              <a:cs typeface="Lexend SemiBold"/>
              <a:sym typeface="Lexend SemiBold"/>
            </a:endParaRPr>
          </a:p>
        </p:txBody>
      </p:sp>
      <p:sp>
        <p:nvSpPr>
          <p:cNvPr id="142" name="Google Shape;142;g36d87c73762_0_144"/>
          <p:cNvSpPr/>
          <p:nvPr/>
        </p:nvSpPr>
        <p:spPr>
          <a:xfrm>
            <a:off x="6193195" y="3419853"/>
            <a:ext cx="373200" cy="18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g36d87c73762_0_144"/>
          <p:cNvSpPr/>
          <p:nvPr/>
        </p:nvSpPr>
        <p:spPr>
          <a:xfrm>
            <a:off x="4825400" y="3537988"/>
            <a:ext cx="3108600" cy="4629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chemeClr val="dk1"/>
              </a:buClr>
              <a:buSzPts val="1100"/>
              <a:buFont typeface="Arial"/>
              <a:buNone/>
            </a:pPr>
            <a:r>
              <a:rPr b="0" i="0" lang="es" sz="1300" u="none" cap="none" strike="noStrike">
                <a:solidFill>
                  <a:srgbClr val="1A365D"/>
                </a:solidFill>
                <a:latin typeface="Lexend"/>
                <a:ea typeface="Lexend"/>
                <a:cs typeface="Lexend"/>
                <a:sym typeface="Lexend"/>
              </a:rPr>
              <a:t>Comparte cuál es la Visión de tu empresa.</a:t>
            </a:r>
            <a:endParaRPr b="1" i="1" sz="1238" u="none" cap="none" strike="noStrike">
              <a:solidFill>
                <a:srgbClr val="1A365D"/>
              </a:solidFill>
              <a:latin typeface="Lexend"/>
              <a:ea typeface="Lexend"/>
              <a:cs typeface="Lexend"/>
              <a:sym typeface="Lexend"/>
            </a:endParaRPr>
          </a:p>
        </p:txBody>
      </p:sp>
      <p:sp>
        <p:nvSpPr>
          <p:cNvPr id="144" name="Google Shape;144;g36d87c73762_0_144"/>
          <p:cNvSpPr/>
          <p:nvPr/>
        </p:nvSpPr>
        <p:spPr>
          <a:xfrm>
            <a:off x="2466450" y="2557850"/>
            <a:ext cx="415500" cy="415500"/>
          </a:xfrm>
          <a:prstGeom prst="round2DiagRect">
            <a:avLst>
              <a:gd fmla="val 16667" name="adj1"/>
              <a:gd fmla="val 0" name="adj2"/>
            </a:avLst>
          </a:prstGeom>
          <a:solidFill>
            <a:srgbClr val="FF6E4F"/>
          </a:solidFill>
          <a:ln cap="flat" cmpd="sng" w="9525">
            <a:solidFill>
              <a:srgbClr val="FF6E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g36d87c73762_0_144"/>
          <p:cNvSpPr/>
          <p:nvPr/>
        </p:nvSpPr>
        <p:spPr>
          <a:xfrm>
            <a:off x="6171900" y="2557850"/>
            <a:ext cx="415500" cy="415500"/>
          </a:xfrm>
          <a:prstGeom prst="round2DiagRect">
            <a:avLst>
              <a:gd fmla="val 16667" name="adj1"/>
              <a:gd fmla="val 0" name="adj2"/>
            </a:avLst>
          </a:prstGeom>
          <a:solidFill>
            <a:srgbClr val="FF6E4F"/>
          </a:solidFill>
          <a:ln cap="flat" cmpd="sng" w="9525">
            <a:solidFill>
              <a:srgbClr val="FF6E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149" name="Shape 149"/>
        <p:cNvGrpSpPr/>
        <p:nvPr/>
      </p:nvGrpSpPr>
      <p:grpSpPr>
        <a:xfrm>
          <a:off x="0" y="0"/>
          <a:ext cx="0" cy="0"/>
          <a:chOff x="0" y="0"/>
          <a:chExt cx="0" cy="0"/>
        </a:xfrm>
      </p:grpSpPr>
      <p:sp>
        <p:nvSpPr>
          <p:cNvPr id="150" name="Google Shape;150;g36d87c73762_0_108"/>
          <p:cNvSpPr/>
          <p:nvPr/>
        </p:nvSpPr>
        <p:spPr>
          <a:xfrm>
            <a:off x="417750" y="1932688"/>
            <a:ext cx="8286900" cy="21996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g36d87c73762_0_108"/>
          <p:cNvSpPr txBox="1"/>
          <p:nvPr/>
        </p:nvSpPr>
        <p:spPr>
          <a:xfrm>
            <a:off x="408600" y="1011213"/>
            <a:ext cx="8286900" cy="4155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000000"/>
              </a:buClr>
              <a:buSzPts val="1100"/>
              <a:buFont typeface="Arial"/>
              <a:buNone/>
            </a:pPr>
            <a:r>
              <a:rPr b="1" i="0" lang="es" sz="2700" u="none" cap="none" strike="noStrike">
                <a:solidFill>
                  <a:schemeClr val="lt1"/>
                </a:solidFill>
                <a:latin typeface="Lexend"/>
                <a:ea typeface="Lexend"/>
                <a:cs typeface="Lexend"/>
                <a:sym typeface="Lexend"/>
              </a:rPr>
              <a:t>Misión y antecedentes</a:t>
            </a:r>
            <a:endParaRPr b="1" i="0" sz="2700" u="none" cap="none" strike="noStrike">
              <a:solidFill>
                <a:schemeClr val="lt1"/>
              </a:solidFill>
              <a:latin typeface="Lexend"/>
              <a:ea typeface="Lexend"/>
              <a:cs typeface="Lexend"/>
              <a:sym typeface="Lexend"/>
            </a:endParaRPr>
          </a:p>
        </p:txBody>
      </p:sp>
      <p:sp>
        <p:nvSpPr>
          <p:cNvPr id="152" name="Google Shape;152;g36d87c73762_0_108"/>
          <p:cNvSpPr/>
          <p:nvPr/>
        </p:nvSpPr>
        <p:spPr>
          <a:xfrm>
            <a:off x="692250" y="2184888"/>
            <a:ext cx="7737900" cy="25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A365D"/>
              </a:buClr>
              <a:buSzPts val="1350"/>
              <a:buFont typeface="Noto Sans"/>
              <a:buNone/>
            </a:pPr>
            <a:r>
              <a:rPr b="1" i="0" lang="es" sz="1350" u="none" cap="none" strike="noStrike">
                <a:solidFill>
                  <a:srgbClr val="1A365D"/>
                </a:solidFill>
                <a:latin typeface="Lexend"/>
                <a:ea typeface="Lexend"/>
                <a:cs typeface="Lexend"/>
                <a:sym typeface="Lexend"/>
              </a:rPr>
              <a:t>Antecedentes de la empresa</a:t>
            </a:r>
            <a:endParaRPr b="0" i="0" sz="1350" u="none" cap="none" strike="noStrike">
              <a:solidFill>
                <a:srgbClr val="1A365D"/>
              </a:solidFill>
              <a:latin typeface="Lexend"/>
              <a:ea typeface="Lexend"/>
              <a:cs typeface="Lexend"/>
              <a:sym typeface="Lexend"/>
            </a:endParaRPr>
          </a:p>
        </p:txBody>
      </p:sp>
      <p:sp>
        <p:nvSpPr>
          <p:cNvPr id="153" name="Google Shape;153;g36d87c73762_0_108"/>
          <p:cNvSpPr/>
          <p:nvPr/>
        </p:nvSpPr>
        <p:spPr>
          <a:xfrm>
            <a:off x="674706" y="2594413"/>
            <a:ext cx="2495400" cy="25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B82F6"/>
              </a:buClr>
              <a:buSzPts val="1687"/>
              <a:buFont typeface="Noto Sans"/>
              <a:buNone/>
            </a:pPr>
            <a:r>
              <a:rPr b="1" i="0" lang="es" sz="1687" u="none" cap="none" strike="noStrike">
                <a:solidFill>
                  <a:srgbClr val="FF6E4F"/>
                </a:solidFill>
                <a:latin typeface="Lexend"/>
                <a:ea typeface="Lexend"/>
                <a:cs typeface="Lexend"/>
                <a:sym typeface="Lexend"/>
              </a:rPr>
              <a:t>2018</a:t>
            </a:r>
            <a:endParaRPr b="1" i="0" sz="1687" u="none" cap="none" strike="noStrike">
              <a:solidFill>
                <a:srgbClr val="FF6E4F"/>
              </a:solidFill>
              <a:latin typeface="Lexend"/>
              <a:ea typeface="Lexend"/>
              <a:cs typeface="Lexend"/>
              <a:sym typeface="Lexend"/>
            </a:endParaRPr>
          </a:p>
        </p:txBody>
      </p:sp>
      <p:sp>
        <p:nvSpPr>
          <p:cNvPr id="154" name="Google Shape;154;g36d87c73762_0_108"/>
          <p:cNvSpPr/>
          <p:nvPr/>
        </p:nvSpPr>
        <p:spPr>
          <a:xfrm>
            <a:off x="674706" y="2832463"/>
            <a:ext cx="2495400" cy="20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74151"/>
              </a:buClr>
              <a:buSzPts val="942"/>
              <a:buFont typeface="Noto Sans"/>
              <a:buNone/>
            </a:pPr>
            <a:r>
              <a:rPr b="1" i="0" lang="es" sz="942" u="none" cap="none" strike="noStrike">
                <a:solidFill>
                  <a:srgbClr val="1A365D"/>
                </a:solidFill>
                <a:latin typeface="Lexend"/>
                <a:ea typeface="Lexend"/>
                <a:cs typeface="Lexend"/>
                <a:sym typeface="Lexend"/>
              </a:rPr>
              <a:t>Fundación</a:t>
            </a:r>
            <a:endParaRPr b="1" i="0" sz="942" u="none" cap="none" strike="noStrike">
              <a:solidFill>
                <a:srgbClr val="1A365D"/>
              </a:solidFill>
              <a:latin typeface="Lexend"/>
              <a:ea typeface="Lexend"/>
              <a:cs typeface="Lexend"/>
              <a:sym typeface="Lexend"/>
            </a:endParaRPr>
          </a:p>
        </p:txBody>
      </p:sp>
      <p:sp>
        <p:nvSpPr>
          <p:cNvPr id="155" name="Google Shape;155;g36d87c73762_0_108"/>
          <p:cNvSpPr/>
          <p:nvPr/>
        </p:nvSpPr>
        <p:spPr>
          <a:xfrm>
            <a:off x="768606" y="3081363"/>
            <a:ext cx="2307600" cy="685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2D3748"/>
              </a:buClr>
              <a:buSzPts val="1046"/>
              <a:buFont typeface="Noto Sans"/>
              <a:buNone/>
            </a:pPr>
            <a:r>
              <a:rPr b="0" i="0" lang="es" sz="1046" u="none" cap="none" strike="noStrike">
                <a:solidFill>
                  <a:srgbClr val="1A365D"/>
                </a:solidFill>
                <a:latin typeface="Lexend"/>
                <a:ea typeface="Lexend"/>
                <a:cs typeface="Lexend"/>
                <a:sym typeface="Lexend"/>
              </a:rPr>
              <a:t>Inicio de operaciones con un equipo de 5 personas y una visión clara de transformación digital.</a:t>
            </a:r>
            <a:endParaRPr b="0" i="0" sz="1046" u="none" cap="none" strike="noStrike">
              <a:solidFill>
                <a:srgbClr val="1A365D"/>
              </a:solidFill>
              <a:latin typeface="Lexend"/>
              <a:ea typeface="Lexend"/>
              <a:cs typeface="Lexend"/>
              <a:sym typeface="Lexend"/>
            </a:endParaRPr>
          </a:p>
        </p:txBody>
      </p:sp>
      <p:sp>
        <p:nvSpPr>
          <p:cNvPr id="156" name="Google Shape;156;g36d87c73762_0_108"/>
          <p:cNvSpPr/>
          <p:nvPr/>
        </p:nvSpPr>
        <p:spPr>
          <a:xfrm>
            <a:off x="3342675" y="2594413"/>
            <a:ext cx="2495400" cy="25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B82F6"/>
              </a:buClr>
              <a:buSzPts val="1687"/>
              <a:buFont typeface="Noto Sans"/>
              <a:buNone/>
            </a:pPr>
            <a:r>
              <a:rPr b="1" i="0" lang="es" sz="1687" u="none" cap="none" strike="noStrike">
                <a:solidFill>
                  <a:srgbClr val="FF6E4F"/>
                </a:solidFill>
                <a:latin typeface="Lexend"/>
                <a:ea typeface="Lexend"/>
                <a:cs typeface="Lexend"/>
                <a:sym typeface="Lexend"/>
              </a:rPr>
              <a:t>2021</a:t>
            </a:r>
            <a:endParaRPr b="1" i="0" sz="1687" u="none" cap="none" strike="noStrike">
              <a:solidFill>
                <a:srgbClr val="FF6E4F"/>
              </a:solidFill>
              <a:latin typeface="Lexend"/>
              <a:ea typeface="Lexend"/>
              <a:cs typeface="Lexend"/>
              <a:sym typeface="Lexend"/>
            </a:endParaRPr>
          </a:p>
        </p:txBody>
      </p:sp>
      <p:sp>
        <p:nvSpPr>
          <p:cNvPr id="157" name="Google Shape;157;g36d87c73762_0_108"/>
          <p:cNvSpPr/>
          <p:nvPr/>
        </p:nvSpPr>
        <p:spPr>
          <a:xfrm>
            <a:off x="3342675" y="2832538"/>
            <a:ext cx="2495400" cy="20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74151"/>
              </a:buClr>
              <a:buSzPts val="942"/>
              <a:buFont typeface="Noto Sans"/>
              <a:buNone/>
            </a:pPr>
            <a:r>
              <a:rPr b="1" i="0" lang="es" sz="942" u="none" cap="none" strike="noStrike">
                <a:solidFill>
                  <a:srgbClr val="1A365D"/>
                </a:solidFill>
                <a:latin typeface="Lexend"/>
                <a:ea typeface="Lexend"/>
                <a:cs typeface="Lexend"/>
                <a:sym typeface="Lexend"/>
              </a:rPr>
              <a:t>Expansión</a:t>
            </a:r>
            <a:endParaRPr b="1" i="0" sz="942" u="none" cap="none" strike="noStrike">
              <a:solidFill>
                <a:srgbClr val="1A365D"/>
              </a:solidFill>
              <a:latin typeface="Lexend"/>
              <a:ea typeface="Lexend"/>
              <a:cs typeface="Lexend"/>
              <a:sym typeface="Lexend"/>
            </a:endParaRPr>
          </a:p>
        </p:txBody>
      </p:sp>
      <p:sp>
        <p:nvSpPr>
          <p:cNvPr id="158" name="Google Shape;158;g36d87c73762_0_108"/>
          <p:cNvSpPr/>
          <p:nvPr/>
        </p:nvSpPr>
        <p:spPr>
          <a:xfrm>
            <a:off x="3342525" y="3089863"/>
            <a:ext cx="2495700" cy="685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2D3748"/>
              </a:buClr>
              <a:buSzPts val="1046"/>
              <a:buFont typeface="Noto Sans"/>
              <a:buNone/>
            </a:pPr>
            <a:r>
              <a:rPr b="0" i="0" lang="es" sz="1046" u="none" cap="none" strike="noStrike">
                <a:solidFill>
                  <a:srgbClr val="1A365D"/>
                </a:solidFill>
                <a:latin typeface="Lexend"/>
                <a:ea typeface="Lexend"/>
                <a:cs typeface="Lexend"/>
                <a:sym typeface="Lexend"/>
              </a:rPr>
              <a:t>Crecimiento a 25 empleados y apertura de nuevos mercados regionales con productos consolidados.</a:t>
            </a:r>
            <a:endParaRPr b="0" i="0" sz="1046" u="none" cap="none" strike="noStrike">
              <a:solidFill>
                <a:srgbClr val="1A365D"/>
              </a:solidFill>
              <a:latin typeface="Lexend"/>
              <a:ea typeface="Lexend"/>
              <a:cs typeface="Lexend"/>
              <a:sym typeface="Lexend"/>
            </a:endParaRPr>
          </a:p>
        </p:txBody>
      </p:sp>
      <p:sp>
        <p:nvSpPr>
          <p:cNvPr id="159" name="Google Shape;159;g36d87c73762_0_108"/>
          <p:cNvSpPr/>
          <p:nvPr/>
        </p:nvSpPr>
        <p:spPr>
          <a:xfrm>
            <a:off x="5991150" y="2594413"/>
            <a:ext cx="2495700" cy="25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B82F6"/>
              </a:buClr>
              <a:buSzPts val="1687"/>
              <a:buFont typeface="Noto Sans"/>
              <a:buNone/>
            </a:pPr>
            <a:r>
              <a:rPr b="1" i="0" lang="es" sz="1687" u="none" cap="none" strike="noStrike">
                <a:solidFill>
                  <a:srgbClr val="FF6E4F"/>
                </a:solidFill>
                <a:latin typeface="Lexend"/>
                <a:ea typeface="Lexend"/>
                <a:cs typeface="Lexend"/>
                <a:sym typeface="Lexend"/>
              </a:rPr>
              <a:t>2025</a:t>
            </a:r>
            <a:endParaRPr b="1" i="0" sz="1687" u="none" cap="none" strike="noStrike">
              <a:solidFill>
                <a:srgbClr val="FF6E4F"/>
              </a:solidFill>
              <a:latin typeface="Lexend"/>
              <a:ea typeface="Lexend"/>
              <a:cs typeface="Lexend"/>
              <a:sym typeface="Lexend"/>
            </a:endParaRPr>
          </a:p>
        </p:txBody>
      </p:sp>
      <p:sp>
        <p:nvSpPr>
          <p:cNvPr id="160" name="Google Shape;160;g36d87c73762_0_108"/>
          <p:cNvSpPr/>
          <p:nvPr/>
        </p:nvSpPr>
        <p:spPr>
          <a:xfrm>
            <a:off x="5991150" y="2832463"/>
            <a:ext cx="2495700" cy="20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74151"/>
              </a:buClr>
              <a:buSzPts val="942"/>
              <a:buFont typeface="Noto Sans"/>
              <a:buNone/>
            </a:pPr>
            <a:r>
              <a:rPr b="1" i="0" lang="es" sz="942" u="none" cap="none" strike="noStrike">
                <a:solidFill>
                  <a:srgbClr val="1A365D"/>
                </a:solidFill>
                <a:latin typeface="Lexend"/>
                <a:ea typeface="Lexend"/>
                <a:cs typeface="Lexend"/>
                <a:sym typeface="Lexend"/>
              </a:rPr>
              <a:t>Consolidación</a:t>
            </a:r>
            <a:endParaRPr b="1" i="0" sz="942" u="none" cap="none" strike="noStrike">
              <a:solidFill>
                <a:srgbClr val="1A365D"/>
              </a:solidFill>
              <a:latin typeface="Lexend"/>
              <a:ea typeface="Lexend"/>
              <a:cs typeface="Lexend"/>
              <a:sym typeface="Lexend"/>
            </a:endParaRPr>
          </a:p>
        </p:txBody>
      </p:sp>
      <p:sp>
        <p:nvSpPr>
          <p:cNvPr id="161" name="Google Shape;161;g36d87c73762_0_108"/>
          <p:cNvSpPr/>
          <p:nvPr/>
        </p:nvSpPr>
        <p:spPr>
          <a:xfrm>
            <a:off x="6085200" y="3089713"/>
            <a:ext cx="2307600" cy="685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2D3748"/>
              </a:buClr>
              <a:buSzPts val="1046"/>
              <a:buFont typeface="Noto Sans"/>
              <a:buNone/>
            </a:pPr>
            <a:r>
              <a:rPr b="0" i="0" lang="es" sz="1046" u="none" cap="none" strike="noStrike">
                <a:solidFill>
                  <a:srgbClr val="1A365D"/>
                </a:solidFill>
                <a:latin typeface="Lexend"/>
                <a:ea typeface="Lexend"/>
                <a:cs typeface="Lexend"/>
                <a:sym typeface="Lexend"/>
              </a:rPr>
              <a:t>Posicionamiento como referente del sector con presencia en 3 países y cartera diversificada.</a:t>
            </a:r>
            <a:endParaRPr b="0" i="0" sz="1046" u="none" cap="none" strike="noStrike">
              <a:solidFill>
                <a:srgbClr val="1A365D"/>
              </a:solidFill>
              <a:latin typeface="Lexend"/>
              <a:ea typeface="Lexend"/>
              <a:cs typeface="Lexend"/>
              <a:sym typeface="Lexend"/>
            </a:endParaRPr>
          </a:p>
        </p:txBody>
      </p:sp>
      <p:sp>
        <p:nvSpPr>
          <p:cNvPr id="162" name="Google Shape;162;g36d87c73762_0_108"/>
          <p:cNvSpPr txBox="1"/>
          <p:nvPr/>
        </p:nvSpPr>
        <p:spPr>
          <a:xfrm>
            <a:off x="417750" y="1555413"/>
            <a:ext cx="8340900" cy="2001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Clr>
                <a:srgbClr val="000000"/>
              </a:buClr>
              <a:buSzPts val="1300"/>
              <a:buFont typeface="Arial"/>
              <a:buNone/>
            </a:pPr>
            <a:r>
              <a:rPr b="0" i="0" lang="es" sz="1300" u="none" cap="none" strike="noStrike">
                <a:solidFill>
                  <a:srgbClr val="FFFFFF"/>
                </a:solidFill>
                <a:latin typeface="Lexend"/>
                <a:ea typeface="Lexend"/>
                <a:cs typeface="Lexend"/>
                <a:sym typeface="Lexend"/>
              </a:rPr>
              <a:t>Elige tres momentos clave que hayan definido el rumbo de tu empresa, desde sus inicios hasta hoy.</a:t>
            </a:r>
            <a:endParaRPr b="0" i="0" sz="700" u="none" cap="none" strike="noStrike">
              <a:solidFill>
                <a:srgbClr val="000000"/>
              </a:solidFill>
              <a:latin typeface="Lexend"/>
              <a:ea typeface="Lexend"/>
              <a:cs typeface="Lexend"/>
              <a:sym typeface="Lexe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1E5"/>
        </a:solidFill>
      </p:bgPr>
    </p:bg>
    <p:spTree>
      <p:nvGrpSpPr>
        <p:cNvPr id="166" name="Shape 166"/>
        <p:cNvGrpSpPr/>
        <p:nvPr/>
      </p:nvGrpSpPr>
      <p:grpSpPr>
        <a:xfrm>
          <a:off x="0" y="0"/>
          <a:ext cx="0" cy="0"/>
          <a:chOff x="0" y="0"/>
          <a:chExt cx="0" cy="0"/>
        </a:xfrm>
      </p:grpSpPr>
      <p:sp>
        <p:nvSpPr>
          <p:cNvPr id="167" name="Google Shape;167;g2cd95a26df0_0_263"/>
          <p:cNvSpPr/>
          <p:nvPr/>
        </p:nvSpPr>
        <p:spPr>
          <a:xfrm>
            <a:off x="2737550" y="679825"/>
            <a:ext cx="5673600" cy="1225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68" name="Google Shape;168;g2cd95a26df0_0_263"/>
          <p:cNvSpPr/>
          <p:nvPr/>
        </p:nvSpPr>
        <p:spPr>
          <a:xfrm>
            <a:off x="732963" y="2109775"/>
            <a:ext cx="2419500" cy="2564700"/>
          </a:xfrm>
          <a:prstGeom prst="roundRect">
            <a:avLst>
              <a:gd fmla="val 4781" name="adj"/>
            </a:avLst>
          </a:prstGeom>
          <a:solidFill>
            <a:srgbClr val="000000">
              <a:alpha val="0"/>
            </a:srgbClr>
          </a:solidFill>
          <a:ln cap="flat" cmpd="sng" w="9525">
            <a:solidFill>
              <a:srgbClr val="1A365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69" name="Google Shape;169;g2cd95a26df0_0_263"/>
          <p:cNvSpPr/>
          <p:nvPr/>
        </p:nvSpPr>
        <p:spPr>
          <a:xfrm>
            <a:off x="3358913" y="2125500"/>
            <a:ext cx="2419500" cy="2564700"/>
          </a:xfrm>
          <a:prstGeom prst="roundRect">
            <a:avLst>
              <a:gd fmla="val 4781" name="adj"/>
            </a:avLst>
          </a:prstGeom>
          <a:solidFill>
            <a:srgbClr val="000000">
              <a:alpha val="0"/>
            </a:srgbClr>
          </a:solidFill>
          <a:ln cap="flat" cmpd="sng" w="9525">
            <a:solidFill>
              <a:srgbClr val="1A365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2cd95a26df0_0_263"/>
          <p:cNvSpPr/>
          <p:nvPr/>
        </p:nvSpPr>
        <p:spPr>
          <a:xfrm>
            <a:off x="5991525" y="2109775"/>
            <a:ext cx="2419500" cy="2564700"/>
          </a:xfrm>
          <a:prstGeom prst="roundRect">
            <a:avLst>
              <a:gd fmla="val 4781" name="adj"/>
            </a:avLst>
          </a:prstGeom>
          <a:solidFill>
            <a:srgbClr val="000000">
              <a:alpha val="0"/>
            </a:srgbClr>
          </a:solidFill>
          <a:ln cap="flat" cmpd="sng" w="9525">
            <a:solidFill>
              <a:srgbClr val="1A365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g2cd95a26df0_0_263"/>
          <p:cNvSpPr txBox="1"/>
          <p:nvPr/>
        </p:nvSpPr>
        <p:spPr>
          <a:xfrm>
            <a:off x="2987300" y="888175"/>
            <a:ext cx="5174100" cy="7890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300"/>
              <a:buFont typeface="Arial"/>
              <a:buNone/>
            </a:pPr>
            <a:r>
              <a:rPr b="1" i="0" lang="es" sz="1300" u="none" cap="none" strike="noStrike">
                <a:solidFill>
                  <a:srgbClr val="FF6E4F"/>
                </a:solidFill>
                <a:latin typeface="Lexend"/>
                <a:ea typeface="Lexend"/>
                <a:cs typeface="Lexend"/>
                <a:sym typeface="Lexend"/>
              </a:rPr>
              <a:t>Equipo</a:t>
            </a:r>
            <a:endParaRPr b="1" i="0" sz="1300" u="none" cap="none" strike="noStrike">
              <a:solidFill>
                <a:srgbClr val="FF6E4F"/>
              </a:solidFill>
              <a:latin typeface="Lexend"/>
              <a:ea typeface="Lexend"/>
              <a:cs typeface="Lexend"/>
              <a:sym typeface="Lexend"/>
            </a:endParaRPr>
          </a:p>
          <a:p>
            <a:pPr indent="0" lvl="0" marL="0" marR="0" rtl="0" algn="l">
              <a:lnSpc>
                <a:spcPct val="115000"/>
              </a:lnSpc>
              <a:spcBef>
                <a:spcPts val="0"/>
              </a:spcBef>
              <a:spcAft>
                <a:spcPts val="0"/>
              </a:spcAft>
              <a:buClr>
                <a:srgbClr val="000000"/>
              </a:buClr>
              <a:buSzPts val="1100"/>
              <a:buFont typeface="Arial"/>
              <a:buNone/>
            </a:pPr>
            <a:r>
              <a:rPr b="0" i="0" lang="es" sz="1100" u="none" cap="none" strike="noStrike">
                <a:solidFill>
                  <a:srgbClr val="1A365D"/>
                </a:solidFill>
                <a:latin typeface="Lexend"/>
                <a:ea typeface="Lexend"/>
                <a:cs typeface="Lexend"/>
                <a:sym typeface="Lexend"/>
              </a:rPr>
              <a:t>Aprovecha esta sección para hablar de los líderes de equipo del departamento de </a:t>
            </a:r>
            <a:r>
              <a:rPr b="1" i="0" lang="es" sz="1100" u="sng" cap="none" strike="noStrike">
                <a:solidFill>
                  <a:srgbClr val="1A365D"/>
                </a:solidFill>
                <a:latin typeface="Lexend"/>
                <a:ea typeface="Lexend"/>
                <a:cs typeface="Lexend"/>
                <a:sym typeface="Lexend"/>
                <a:hlinkClick r:id="rId3">
                  <a:extLst>
                    <a:ext uri="{A12FA001-AC4F-418D-AE19-62706E023703}">
                      <ahyp:hlinkClr val="tx"/>
                    </a:ext>
                  </a:extLst>
                </a:hlinkClick>
              </a:rPr>
              <a:t>ventas y marketing;</a:t>
            </a:r>
            <a:r>
              <a:rPr b="1" i="0" lang="es" sz="1100" u="none" cap="none" strike="noStrike">
                <a:solidFill>
                  <a:srgbClr val="1A365D"/>
                </a:solidFill>
                <a:latin typeface="Lexend"/>
                <a:ea typeface="Lexend"/>
                <a:cs typeface="Lexend"/>
                <a:sym typeface="Lexend"/>
              </a:rPr>
              <a:t> </a:t>
            </a:r>
            <a:r>
              <a:rPr b="0" i="0" lang="es" sz="1100" u="none" cap="none" strike="noStrike">
                <a:solidFill>
                  <a:srgbClr val="1A365D"/>
                </a:solidFill>
                <a:latin typeface="Lexend"/>
                <a:ea typeface="Lexend"/>
                <a:cs typeface="Lexend"/>
                <a:sym typeface="Lexend"/>
              </a:rPr>
              <a:t>y de la estructura organizacional en el resto de las áreas.</a:t>
            </a:r>
            <a:endParaRPr b="0" i="0" sz="1100" u="none" cap="none" strike="noStrike">
              <a:solidFill>
                <a:srgbClr val="1A365D"/>
              </a:solidFill>
              <a:latin typeface="Lexend"/>
              <a:ea typeface="Lexend"/>
              <a:cs typeface="Lexend"/>
              <a:sym typeface="Lexend"/>
            </a:endParaRPr>
          </a:p>
        </p:txBody>
      </p:sp>
      <p:sp>
        <p:nvSpPr>
          <p:cNvPr id="172" name="Google Shape;172;g2cd95a26df0_0_263"/>
          <p:cNvSpPr txBox="1"/>
          <p:nvPr/>
        </p:nvSpPr>
        <p:spPr>
          <a:xfrm>
            <a:off x="732974" y="820975"/>
            <a:ext cx="1820100" cy="9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s" sz="3000" u="none" cap="none" strike="noStrike">
                <a:solidFill>
                  <a:srgbClr val="1A365D"/>
                </a:solidFill>
                <a:latin typeface="Lexend"/>
                <a:ea typeface="Lexend"/>
                <a:cs typeface="Lexend"/>
                <a:sym typeface="Lexend"/>
              </a:rPr>
              <a:t>Factor</a:t>
            </a:r>
            <a:endParaRPr b="0" i="0" sz="3000"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rPr b="1" i="0" lang="es" sz="3000" u="none" cap="none" strike="noStrike">
                <a:solidFill>
                  <a:srgbClr val="1A365D"/>
                </a:solidFill>
                <a:latin typeface="Lexend"/>
                <a:ea typeface="Lexend"/>
                <a:cs typeface="Lexend"/>
                <a:sym typeface="Lexend"/>
              </a:rPr>
              <a:t>Humano</a:t>
            </a:r>
            <a:endParaRPr b="1" i="0" sz="3000" u="none" cap="none" strike="noStrike">
              <a:solidFill>
                <a:srgbClr val="1A365D"/>
              </a:solidFill>
              <a:latin typeface="Lexend"/>
              <a:ea typeface="Lexend"/>
              <a:cs typeface="Lexend"/>
              <a:sym typeface="Lexend"/>
            </a:endParaRPr>
          </a:p>
        </p:txBody>
      </p:sp>
      <p:sp>
        <p:nvSpPr>
          <p:cNvPr id="173" name="Google Shape;173;g2cd95a26df0_0_263"/>
          <p:cNvSpPr txBox="1"/>
          <p:nvPr/>
        </p:nvSpPr>
        <p:spPr>
          <a:xfrm>
            <a:off x="893463" y="2345700"/>
            <a:ext cx="2098500" cy="2124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Arial"/>
              <a:buNone/>
            </a:pPr>
            <a:r>
              <a:rPr b="1" i="0" lang="es" sz="1400" u="none" cap="none" strike="noStrike">
                <a:solidFill>
                  <a:srgbClr val="1A365D"/>
                </a:solidFill>
                <a:latin typeface="Lexend"/>
                <a:ea typeface="Lexend"/>
                <a:cs typeface="Lexend"/>
                <a:sym typeface="Lexend"/>
              </a:rPr>
              <a:t>Líderes de ventas </a:t>
            </a:r>
            <a:endParaRPr b="1" i="0" sz="1400"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300"/>
              <a:buFont typeface="Arial"/>
              <a:buNone/>
            </a:pPr>
            <a:r>
              <a:rPr b="1" i="0" lang="es" sz="1400" u="none" cap="none" strike="noStrike">
                <a:solidFill>
                  <a:srgbClr val="1A365D"/>
                </a:solidFill>
                <a:latin typeface="Lexend"/>
                <a:ea typeface="Lexend"/>
                <a:cs typeface="Lexend"/>
                <a:sym typeface="Lexend"/>
              </a:rPr>
              <a:t>y marketing </a:t>
            </a:r>
            <a:endParaRPr b="1" i="0" sz="1400"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rPr b="0" i="0" lang="es" sz="1100" u="none" cap="none" strike="noStrike">
                <a:solidFill>
                  <a:srgbClr val="1A365D"/>
                </a:solidFill>
                <a:latin typeface="Lexend"/>
                <a:ea typeface="Lexend"/>
                <a:cs typeface="Lexend"/>
                <a:sym typeface="Lexend"/>
              </a:rPr>
              <a:t>Indica quiénes son los líderes de estos departamentos, sus puestos de trabajo y datos de contacto. Si lo deseas puedes complementar esta sección con más detalles e información como fotografías, perfiles de LinkedIn o reseñas de cada uno.</a:t>
            </a:r>
            <a:endParaRPr b="0" i="0" sz="1100" u="none" cap="none" strike="noStrike">
              <a:solidFill>
                <a:srgbClr val="1A365D"/>
              </a:solidFill>
              <a:latin typeface="Lexend"/>
              <a:ea typeface="Lexend"/>
              <a:cs typeface="Lexend"/>
              <a:sym typeface="Lexend"/>
            </a:endParaRPr>
          </a:p>
        </p:txBody>
      </p:sp>
      <p:sp>
        <p:nvSpPr>
          <p:cNvPr id="174" name="Google Shape;174;g2cd95a26df0_0_263"/>
          <p:cNvSpPr txBox="1"/>
          <p:nvPr/>
        </p:nvSpPr>
        <p:spPr>
          <a:xfrm>
            <a:off x="3488538" y="2345700"/>
            <a:ext cx="2166900" cy="2001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Arial"/>
              <a:buNone/>
            </a:pPr>
            <a:r>
              <a:rPr b="1" i="0" lang="es" sz="1400" u="none" cap="none" strike="noStrike">
                <a:solidFill>
                  <a:srgbClr val="1A365D"/>
                </a:solidFill>
                <a:latin typeface="Lexend"/>
                <a:ea typeface="Lexend"/>
                <a:cs typeface="Lexend"/>
                <a:sym typeface="Lexend"/>
              </a:rPr>
              <a:t>Organigrama del equipo de ventas y marketing</a:t>
            </a:r>
            <a:endParaRPr b="1" i="0" sz="1400"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rPr b="0" i="0" lang="es" sz="1100" u="none" cap="none" strike="noStrike">
                <a:solidFill>
                  <a:srgbClr val="1A365D"/>
                </a:solidFill>
                <a:latin typeface="Lexend"/>
                <a:ea typeface="Lexend"/>
                <a:cs typeface="Lexend"/>
                <a:sym typeface="Lexend"/>
              </a:rPr>
              <a:t>Señala cuál es el modo en que este departamento está organizado jerárquicamente. Puedes usar mapas de relación u organigramas para dar un mensaje más claro de este apartado.</a:t>
            </a:r>
            <a:endParaRPr b="0" i="0" sz="1100" u="none" cap="none" strike="noStrike">
              <a:solidFill>
                <a:srgbClr val="1A365D"/>
              </a:solidFill>
              <a:latin typeface="Lexend"/>
              <a:ea typeface="Lexend"/>
              <a:cs typeface="Lexend"/>
              <a:sym typeface="Lexend"/>
            </a:endParaRPr>
          </a:p>
        </p:txBody>
      </p:sp>
      <p:sp>
        <p:nvSpPr>
          <p:cNvPr id="175" name="Google Shape;175;g2cd95a26df0_0_263"/>
          <p:cNvSpPr txBox="1"/>
          <p:nvPr/>
        </p:nvSpPr>
        <p:spPr>
          <a:xfrm>
            <a:off x="6117813" y="2345700"/>
            <a:ext cx="2166900" cy="178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Arial"/>
              <a:buNone/>
            </a:pPr>
            <a:r>
              <a:rPr b="1" i="0" lang="es" sz="1400" u="none" cap="none" strike="noStrike">
                <a:solidFill>
                  <a:srgbClr val="1A365D"/>
                </a:solidFill>
                <a:latin typeface="Lexend"/>
                <a:ea typeface="Lexend"/>
                <a:cs typeface="Lexend"/>
                <a:sym typeface="Lexend"/>
              </a:rPr>
              <a:t>Nuevas</a:t>
            </a:r>
            <a:endParaRPr b="1" i="0" sz="1400"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300"/>
              <a:buFont typeface="Arial"/>
              <a:buNone/>
            </a:pPr>
            <a:r>
              <a:rPr b="1" i="0" lang="es" sz="1400" u="none" cap="none" strike="noStrike">
                <a:solidFill>
                  <a:srgbClr val="1A365D"/>
                </a:solidFill>
                <a:latin typeface="Lexend"/>
                <a:ea typeface="Lexend"/>
                <a:cs typeface="Lexend"/>
                <a:sym typeface="Lexend"/>
              </a:rPr>
              <a:t>contrataciones</a:t>
            </a:r>
            <a:endParaRPr b="1" i="0" sz="1400"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rPr b="0" i="0" lang="es" sz="1100" u="none" cap="none" strike="noStrike">
                <a:solidFill>
                  <a:srgbClr val="1A365D"/>
                </a:solidFill>
                <a:latin typeface="Lexend"/>
                <a:ea typeface="Lexend"/>
                <a:cs typeface="Lexend"/>
                <a:sym typeface="Lexend"/>
              </a:rPr>
              <a:t>Comparte cuáles son las necesidades de crecimiento de tu departamento. En su caso, especifica los perfiles de contratación necesarios para los puestos de trabajo que tengas disponibles.</a:t>
            </a:r>
            <a:endParaRPr b="0" i="0" sz="1100" u="none" cap="none" strike="noStrike">
              <a:solidFill>
                <a:srgbClr val="1A365D"/>
              </a:solidFill>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180" name="Shape 180"/>
        <p:cNvGrpSpPr/>
        <p:nvPr/>
      </p:nvGrpSpPr>
      <p:grpSpPr>
        <a:xfrm>
          <a:off x="0" y="0"/>
          <a:ext cx="0" cy="0"/>
          <a:chOff x="0" y="0"/>
          <a:chExt cx="0" cy="0"/>
        </a:xfrm>
      </p:grpSpPr>
      <p:sp>
        <p:nvSpPr>
          <p:cNvPr id="181" name="Google Shape;181;g36d87c73762_0_210"/>
          <p:cNvSpPr/>
          <p:nvPr/>
        </p:nvSpPr>
        <p:spPr>
          <a:xfrm>
            <a:off x="393450" y="683500"/>
            <a:ext cx="3911100" cy="3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A4365"/>
              </a:buClr>
              <a:buSzPts val="2025"/>
              <a:buFont typeface="Noto Sans"/>
              <a:buNone/>
            </a:pPr>
            <a:r>
              <a:rPr b="1" i="0" lang="es" sz="2025" u="none" cap="none" strike="noStrike">
                <a:solidFill>
                  <a:schemeClr val="lt1"/>
                </a:solidFill>
                <a:latin typeface="Lexend"/>
                <a:ea typeface="Lexend"/>
                <a:cs typeface="Lexend"/>
                <a:sym typeface="Lexend"/>
              </a:rPr>
              <a:t>Objetivos de marketing</a:t>
            </a:r>
            <a:endParaRPr b="0" i="0" sz="2025" u="none" cap="none" strike="noStrike">
              <a:solidFill>
                <a:schemeClr val="lt1"/>
              </a:solidFill>
              <a:latin typeface="Lexend"/>
              <a:ea typeface="Lexend"/>
              <a:cs typeface="Lexend"/>
              <a:sym typeface="Lexend"/>
            </a:endParaRPr>
          </a:p>
        </p:txBody>
      </p:sp>
      <p:sp>
        <p:nvSpPr>
          <p:cNvPr id="182" name="Google Shape;182;g36d87c73762_0_210"/>
          <p:cNvSpPr/>
          <p:nvPr/>
        </p:nvSpPr>
        <p:spPr>
          <a:xfrm>
            <a:off x="393450" y="1252800"/>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3" name="Google Shape;183;g36d87c73762_0_210"/>
          <p:cNvPicPr preferRelativeResize="0"/>
          <p:nvPr/>
        </p:nvPicPr>
        <p:blipFill rotWithShape="1">
          <a:blip r:embed="rId3">
            <a:alphaModFix/>
          </a:blip>
          <a:srcRect b="0" l="0" r="0" t="0"/>
          <a:stretch/>
        </p:blipFill>
        <p:spPr>
          <a:xfrm>
            <a:off x="479175" y="1338525"/>
            <a:ext cx="114300" cy="114300"/>
          </a:xfrm>
          <a:prstGeom prst="rect">
            <a:avLst/>
          </a:prstGeom>
          <a:noFill/>
          <a:ln>
            <a:noFill/>
          </a:ln>
        </p:spPr>
      </p:pic>
      <p:sp>
        <p:nvSpPr>
          <p:cNvPr id="184" name="Google Shape;184;g36d87c73762_0_210"/>
          <p:cNvSpPr/>
          <p:nvPr/>
        </p:nvSpPr>
        <p:spPr>
          <a:xfrm>
            <a:off x="793575" y="1267200"/>
            <a:ext cx="35937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chemeClr val="lt1"/>
                </a:solidFill>
                <a:latin typeface="Lexend"/>
                <a:ea typeface="Lexend"/>
                <a:cs typeface="Lexend"/>
                <a:sym typeface="Lexend"/>
              </a:rPr>
              <a:t>Mercado objetivo</a:t>
            </a:r>
            <a:endParaRPr b="0" i="0" sz="1350" u="none" cap="none" strike="noStrike">
              <a:solidFill>
                <a:schemeClr val="lt1"/>
              </a:solidFill>
              <a:latin typeface="Lexend"/>
              <a:ea typeface="Lexend"/>
              <a:cs typeface="Lexend"/>
              <a:sym typeface="Lexend"/>
            </a:endParaRPr>
          </a:p>
        </p:txBody>
      </p:sp>
      <p:sp>
        <p:nvSpPr>
          <p:cNvPr id="185" name="Google Shape;185;g36d87c73762_0_210"/>
          <p:cNvSpPr/>
          <p:nvPr/>
        </p:nvSpPr>
        <p:spPr>
          <a:xfrm>
            <a:off x="393450" y="2259688"/>
            <a:ext cx="4029000" cy="2286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86" name="Google Shape;186;g36d87c73762_0_210"/>
          <p:cNvSpPr/>
          <p:nvPr/>
        </p:nvSpPr>
        <p:spPr>
          <a:xfrm>
            <a:off x="584100" y="2447200"/>
            <a:ext cx="3647700" cy="35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2D3748"/>
              </a:buClr>
              <a:buSzPts val="1046"/>
              <a:buFont typeface="Noto Sans"/>
              <a:buNone/>
            </a:pPr>
            <a:r>
              <a:rPr b="1" i="0" lang="es" sz="1046" u="none" cap="none" strike="noStrike">
                <a:solidFill>
                  <a:srgbClr val="1A365D"/>
                </a:solidFill>
                <a:latin typeface="Lexend"/>
                <a:ea typeface="Lexend"/>
                <a:cs typeface="Lexend"/>
                <a:sym typeface="Lexend"/>
              </a:rPr>
              <a:t>Segmento Principal:</a:t>
            </a:r>
            <a:endParaRPr b="1" i="0" sz="1046"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2D3748"/>
              </a:buClr>
              <a:buSzPts val="1046"/>
              <a:buFont typeface="Noto Sans"/>
              <a:buNone/>
            </a:pPr>
            <a:r>
              <a:rPr b="0" i="0" lang="es" sz="1046" u="none" cap="none" strike="noStrike">
                <a:solidFill>
                  <a:srgbClr val="1A365D"/>
                </a:solidFill>
                <a:latin typeface="Lexend"/>
                <a:ea typeface="Lexend"/>
                <a:cs typeface="Lexend"/>
                <a:sym typeface="Lexend"/>
              </a:rPr>
              <a:t>Empresas medianas (50-250 empleados)</a:t>
            </a:r>
            <a:endParaRPr b="0" i="0" sz="1046"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2D3748"/>
              </a:buClr>
              <a:buSzPts val="1046"/>
              <a:buFont typeface="Noto Sans"/>
              <a:buNone/>
            </a:pPr>
            <a:r>
              <a:t/>
            </a:r>
            <a:endParaRPr b="1" i="0" sz="1046" u="none" cap="none" strike="noStrike">
              <a:solidFill>
                <a:srgbClr val="1A365D"/>
              </a:solidFill>
              <a:latin typeface="Lexend"/>
              <a:ea typeface="Lexend"/>
              <a:cs typeface="Lexend"/>
              <a:sym typeface="Lexend"/>
            </a:endParaRPr>
          </a:p>
        </p:txBody>
      </p:sp>
      <p:sp>
        <p:nvSpPr>
          <p:cNvPr id="187" name="Google Shape;187;g36d87c73762_0_210"/>
          <p:cNvSpPr/>
          <p:nvPr/>
        </p:nvSpPr>
        <p:spPr>
          <a:xfrm>
            <a:off x="4754850" y="597775"/>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88" name="Google Shape;188;g36d87c73762_0_210"/>
          <p:cNvPicPr preferRelativeResize="0"/>
          <p:nvPr/>
        </p:nvPicPr>
        <p:blipFill rotWithShape="1">
          <a:blip r:embed="rId4">
            <a:alphaModFix/>
          </a:blip>
          <a:srcRect b="0" l="0" r="0" t="0"/>
          <a:stretch/>
        </p:blipFill>
        <p:spPr>
          <a:xfrm>
            <a:off x="4826288" y="683500"/>
            <a:ext cx="142875" cy="114300"/>
          </a:xfrm>
          <a:prstGeom prst="rect">
            <a:avLst/>
          </a:prstGeom>
          <a:noFill/>
          <a:ln>
            <a:noFill/>
          </a:ln>
        </p:spPr>
      </p:pic>
      <p:sp>
        <p:nvSpPr>
          <p:cNvPr id="189" name="Google Shape;189;g36d87c73762_0_210"/>
          <p:cNvSpPr/>
          <p:nvPr/>
        </p:nvSpPr>
        <p:spPr>
          <a:xfrm>
            <a:off x="5154900" y="612175"/>
            <a:ext cx="15783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chemeClr val="lt2"/>
                </a:solidFill>
                <a:latin typeface="Lexend"/>
                <a:ea typeface="Lexend"/>
                <a:cs typeface="Lexend"/>
                <a:sym typeface="Lexend"/>
              </a:rPr>
              <a:t>Buyer personas</a:t>
            </a:r>
            <a:endParaRPr b="0" i="0" sz="1350" u="none" cap="none" strike="noStrike">
              <a:solidFill>
                <a:schemeClr val="lt2"/>
              </a:solidFill>
              <a:latin typeface="Lexend"/>
              <a:ea typeface="Lexend"/>
              <a:cs typeface="Lexend"/>
              <a:sym typeface="Lexend"/>
            </a:endParaRPr>
          </a:p>
        </p:txBody>
      </p:sp>
      <p:sp>
        <p:nvSpPr>
          <p:cNvPr id="190" name="Google Shape;190;g36d87c73762_0_210"/>
          <p:cNvSpPr/>
          <p:nvPr/>
        </p:nvSpPr>
        <p:spPr>
          <a:xfrm>
            <a:off x="4754850" y="980625"/>
            <a:ext cx="3911100" cy="567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1046"/>
              <a:buFont typeface="Noto Sans"/>
              <a:buNone/>
            </a:pPr>
            <a:r>
              <a:rPr b="0" i="0" lang="es" sz="900" u="none" cap="none" strike="noStrike">
                <a:solidFill>
                  <a:schemeClr val="lt2"/>
                </a:solidFill>
                <a:latin typeface="Lexend"/>
                <a:ea typeface="Lexend"/>
                <a:cs typeface="Lexend"/>
                <a:sym typeface="Lexend"/>
              </a:rPr>
              <a:t>Te ayudan a personalizar tu estrategia de marketing y conectar mejor con tu audiencia. Si aún no los tienes definidos, HubSpot ofrece una herramienta gratuita y en español llamada </a:t>
            </a:r>
            <a:r>
              <a:rPr b="0" i="0" lang="es" sz="900" u="sng" cap="none" strike="noStrike">
                <a:solidFill>
                  <a:srgbClr val="EFEFEF"/>
                </a:solidFill>
                <a:latin typeface="Lexend"/>
                <a:ea typeface="Lexend"/>
                <a:cs typeface="Lexend"/>
                <a:sym typeface="Lexend"/>
                <a:hlinkClick r:id="rId5">
                  <a:extLst>
                    <a:ext uri="{A12FA001-AC4F-418D-AE19-62706E023703}">
                      <ahyp:hlinkClr val="tx"/>
                    </a:ext>
                  </a:extLst>
                </a:hlinkClick>
              </a:rPr>
              <a:t>Make My Persona</a:t>
            </a:r>
            <a:r>
              <a:rPr b="0" i="0" lang="es" sz="900" u="none" cap="none" strike="noStrike">
                <a:solidFill>
                  <a:srgbClr val="EFEFEF"/>
                </a:solidFill>
                <a:latin typeface="Lexend"/>
                <a:ea typeface="Lexend"/>
                <a:cs typeface="Lexend"/>
                <a:sym typeface="Lexend"/>
              </a:rPr>
              <a:t>,</a:t>
            </a:r>
            <a:r>
              <a:rPr b="0" i="0" lang="es" sz="900" u="none" cap="none" strike="noStrike">
                <a:solidFill>
                  <a:schemeClr val="lt2"/>
                </a:solidFill>
                <a:latin typeface="Lexend"/>
                <a:ea typeface="Lexend"/>
                <a:cs typeface="Lexend"/>
                <a:sym typeface="Lexend"/>
              </a:rPr>
              <a:t> que te guía paso a paso para crearlos:</a:t>
            </a:r>
            <a:endParaRPr b="0" i="0" sz="1046" u="none" cap="none" strike="noStrike">
              <a:solidFill>
                <a:schemeClr val="lt2"/>
              </a:solidFill>
              <a:latin typeface="Lexend"/>
              <a:ea typeface="Lexend"/>
              <a:cs typeface="Lexend"/>
              <a:sym typeface="Lexend"/>
            </a:endParaRPr>
          </a:p>
        </p:txBody>
      </p:sp>
      <p:sp>
        <p:nvSpPr>
          <p:cNvPr id="191" name="Google Shape;191;g36d87c73762_0_210"/>
          <p:cNvSpPr/>
          <p:nvPr/>
        </p:nvSpPr>
        <p:spPr>
          <a:xfrm>
            <a:off x="393450" y="1567275"/>
            <a:ext cx="4029000" cy="567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1046"/>
              <a:buFont typeface="Noto Sans"/>
              <a:buNone/>
            </a:pPr>
            <a:r>
              <a:rPr b="0" i="0" lang="es" sz="900" u="none" cap="none" strike="noStrike">
                <a:solidFill>
                  <a:schemeClr val="lt2"/>
                </a:solidFill>
                <a:latin typeface="Lexend"/>
                <a:ea typeface="Lexend"/>
                <a:cs typeface="Lexend"/>
                <a:sym typeface="Lexend"/>
              </a:rPr>
              <a:t>Este enfoque te permitirá alinear tus esfuerzos de marketing y ventas con las audiencias que realmente tienen el poder de decisión y el problema que tu solución resuelve.</a:t>
            </a:r>
            <a:endParaRPr b="0" i="0" sz="1046" u="none" cap="none" strike="noStrike">
              <a:solidFill>
                <a:schemeClr val="lt2"/>
              </a:solidFill>
              <a:latin typeface="Lexend"/>
              <a:ea typeface="Lexend"/>
              <a:cs typeface="Lexend"/>
              <a:sym typeface="Lexend"/>
            </a:endParaRPr>
          </a:p>
        </p:txBody>
      </p:sp>
      <p:sp>
        <p:nvSpPr>
          <p:cNvPr id="192" name="Google Shape;192;g36d87c73762_0_210"/>
          <p:cNvSpPr/>
          <p:nvPr/>
        </p:nvSpPr>
        <p:spPr>
          <a:xfrm>
            <a:off x="4754847" y="1731050"/>
            <a:ext cx="3911100" cy="650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93" name="Google Shape;193;g36d87c73762_0_210"/>
          <p:cNvSpPr/>
          <p:nvPr/>
        </p:nvSpPr>
        <p:spPr>
          <a:xfrm>
            <a:off x="4840572" y="1820347"/>
            <a:ext cx="228600" cy="228600"/>
          </a:xfrm>
          <a:prstGeom prst="ellipse">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194" name="Google Shape;194;g36d87c73762_0_210"/>
          <p:cNvPicPr preferRelativeResize="0"/>
          <p:nvPr/>
        </p:nvPicPr>
        <p:blipFill rotWithShape="1">
          <a:blip r:embed="rId6">
            <a:alphaModFix/>
          </a:blip>
          <a:srcRect b="0" l="0" r="0" t="0"/>
          <a:stretch/>
        </p:blipFill>
        <p:spPr>
          <a:xfrm>
            <a:off x="4911116" y="1884641"/>
            <a:ext cx="87511" cy="100013"/>
          </a:xfrm>
          <a:prstGeom prst="rect">
            <a:avLst/>
          </a:prstGeom>
          <a:noFill/>
          <a:ln>
            <a:noFill/>
          </a:ln>
        </p:spPr>
      </p:pic>
      <p:sp>
        <p:nvSpPr>
          <p:cNvPr id="195" name="Google Shape;195;g36d87c73762_0_210"/>
          <p:cNvSpPr/>
          <p:nvPr/>
        </p:nvSpPr>
        <p:spPr>
          <a:xfrm>
            <a:off x="5125034" y="1827425"/>
            <a:ext cx="34398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728" u="none" cap="none" strike="noStrike">
                <a:solidFill>
                  <a:srgbClr val="1A365D"/>
                </a:solidFill>
                <a:latin typeface="Lexend"/>
                <a:ea typeface="Lexend"/>
                <a:cs typeface="Lexend"/>
                <a:sym typeface="Lexend"/>
              </a:rPr>
              <a:t>Director de Tecnología</a:t>
            </a:r>
            <a:endParaRPr b="0" i="0" sz="728" u="none" cap="none" strike="noStrike">
              <a:solidFill>
                <a:srgbClr val="1A365D"/>
              </a:solidFill>
              <a:latin typeface="Lexend"/>
              <a:ea typeface="Lexend"/>
              <a:cs typeface="Lexend"/>
              <a:sym typeface="Lexend"/>
            </a:endParaRPr>
          </a:p>
        </p:txBody>
      </p:sp>
      <p:sp>
        <p:nvSpPr>
          <p:cNvPr id="196" name="Google Shape;196;g36d87c73762_0_210"/>
          <p:cNvSpPr/>
          <p:nvPr/>
        </p:nvSpPr>
        <p:spPr>
          <a:xfrm>
            <a:off x="5125034" y="1946851"/>
            <a:ext cx="3439800" cy="10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623" u="none" cap="none" strike="noStrike">
                <a:solidFill>
                  <a:srgbClr val="1A365D"/>
                </a:solidFill>
                <a:latin typeface="Lexend"/>
                <a:ea typeface="Lexend"/>
                <a:cs typeface="Lexend"/>
                <a:sym typeface="Lexend"/>
              </a:rPr>
              <a:t>Empresas 100-500 empleados</a:t>
            </a:r>
            <a:endParaRPr b="0" i="0" sz="623" u="none" cap="none" strike="noStrike">
              <a:solidFill>
                <a:srgbClr val="1A365D"/>
              </a:solidFill>
              <a:latin typeface="Lexend"/>
              <a:ea typeface="Lexend"/>
              <a:cs typeface="Lexend"/>
              <a:sym typeface="Lexend"/>
            </a:endParaRPr>
          </a:p>
        </p:txBody>
      </p:sp>
      <p:sp>
        <p:nvSpPr>
          <p:cNvPr id="197" name="Google Shape;197;g36d87c73762_0_210"/>
          <p:cNvSpPr/>
          <p:nvPr/>
        </p:nvSpPr>
        <p:spPr>
          <a:xfrm>
            <a:off x="4840572" y="2109669"/>
            <a:ext cx="3739800" cy="18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623" u="none" cap="none" strike="noStrike">
                <a:solidFill>
                  <a:srgbClr val="1A365D"/>
                </a:solidFill>
                <a:latin typeface="Lexend"/>
                <a:ea typeface="Lexend"/>
                <a:cs typeface="Lexend"/>
                <a:sym typeface="Lexend"/>
              </a:rPr>
              <a:t>Responsable de decisiones tecnológicas estratégicas. Busca soluciones que mejoren eficiencia operativa y reduzcan costos. Presupuesto anual $200K-$500K. </a:t>
            </a:r>
            <a:endParaRPr b="0" i="0" sz="623" u="none" cap="none" strike="noStrike">
              <a:solidFill>
                <a:srgbClr val="1A365D"/>
              </a:solidFill>
              <a:latin typeface="Lexend"/>
              <a:ea typeface="Lexend"/>
              <a:cs typeface="Lexend"/>
              <a:sym typeface="Lexend"/>
            </a:endParaRPr>
          </a:p>
        </p:txBody>
      </p:sp>
      <p:sp>
        <p:nvSpPr>
          <p:cNvPr id="198" name="Google Shape;198;g36d87c73762_0_210"/>
          <p:cNvSpPr/>
          <p:nvPr/>
        </p:nvSpPr>
        <p:spPr>
          <a:xfrm>
            <a:off x="4754847" y="2452569"/>
            <a:ext cx="3911100" cy="650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99" name="Google Shape;199;g36d87c73762_0_210"/>
          <p:cNvSpPr/>
          <p:nvPr/>
        </p:nvSpPr>
        <p:spPr>
          <a:xfrm>
            <a:off x="4840572" y="2541866"/>
            <a:ext cx="228600" cy="228600"/>
          </a:xfrm>
          <a:prstGeom prst="ellipse">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0" name="Google Shape;200;g36d87c73762_0_210"/>
          <p:cNvPicPr preferRelativeResize="0"/>
          <p:nvPr/>
        </p:nvPicPr>
        <p:blipFill rotWithShape="1">
          <a:blip r:embed="rId7">
            <a:alphaModFix/>
          </a:blip>
          <a:srcRect b="0" l="0" r="0" t="0"/>
          <a:stretch/>
        </p:blipFill>
        <p:spPr>
          <a:xfrm>
            <a:off x="4904866" y="2606159"/>
            <a:ext cx="100013" cy="100013"/>
          </a:xfrm>
          <a:prstGeom prst="rect">
            <a:avLst/>
          </a:prstGeom>
          <a:noFill/>
          <a:ln>
            <a:noFill/>
          </a:ln>
        </p:spPr>
      </p:pic>
      <p:sp>
        <p:nvSpPr>
          <p:cNvPr id="201" name="Google Shape;201;g36d87c73762_0_210"/>
          <p:cNvSpPr/>
          <p:nvPr/>
        </p:nvSpPr>
        <p:spPr>
          <a:xfrm>
            <a:off x="5125034" y="2538294"/>
            <a:ext cx="34398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728" u="none" cap="none" strike="noStrike">
                <a:solidFill>
                  <a:srgbClr val="1A365D"/>
                </a:solidFill>
                <a:latin typeface="Lexend"/>
                <a:ea typeface="Lexend"/>
                <a:cs typeface="Lexend"/>
                <a:sym typeface="Lexend"/>
              </a:rPr>
              <a:t>Gerente de Operaciones</a:t>
            </a:r>
            <a:endParaRPr b="0" i="0" sz="728" u="none" cap="none" strike="noStrike">
              <a:solidFill>
                <a:srgbClr val="1A365D"/>
              </a:solidFill>
              <a:latin typeface="Lexend"/>
              <a:ea typeface="Lexend"/>
              <a:cs typeface="Lexend"/>
              <a:sym typeface="Lexend"/>
            </a:endParaRPr>
          </a:p>
        </p:txBody>
      </p:sp>
      <p:sp>
        <p:nvSpPr>
          <p:cNvPr id="202" name="Google Shape;202;g36d87c73762_0_210"/>
          <p:cNvSpPr/>
          <p:nvPr/>
        </p:nvSpPr>
        <p:spPr>
          <a:xfrm>
            <a:off x="5125034" y="2659819"/>
            <a:ext cx="3439800" cy="10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623" u="none" cap="none" strike="noStrike">
                <a:solidFill>
                  <a:srgbClr val="1A365D"/>
                </a:solidFill>
                <a:latin typeface="Lexend"/>
                <a:ea typeface="Lexend"/>
                <a:cs typeface="Lexend"/>
                <a:sym typeface="Lexend"/>
              </a:rPr>
              <a:t>Empresas 50-200 empleados</a:t>
            </a:r>
            <a:endParaRPr b="0" i="0" sz="623" u="none" cap="none" strike="noStrike">
              <a:solidFill>
                <a:srgbClr val="1A365D"/>
              </a:solidFill>
              <a:latin typeface="Lexend"/>
              <a:ea typeface="Lexend"/>
              <a:cs typeface="Lexend"/>
              <a:sym typeface="Lexend"/>
            </a:endParaRPr>
          </a:p>
        </p:txBody>
      </p:sp>
      <p:sp>
        <p:nvSpPr>
          <p:cNvPr id="203" name="Google Shape;203;g36d87c73762_0_210"/>
          <p:cNvSpPr/>
          <p:nvPr/>
        </p:nvSpPr>
        <p:spPr>
          <a:xfrm>
            <a:off x="4840572" y="2831188"/>
            <a:ext cx="3739800" cy="18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623" u="none" cap="none" strike="noStrike">
                <a:solidFill>
                  <a:srgbClr val="1A365D"/>
                </a:solidFill>
                <a:latin typeface="Lexend"/>
                <a:ea typeface="Lexend"/>
                <a:cs typeface="Lexend"/>
                <a:sym typeface="Lexend"/>
              </a:rPr>
              <a:t>Enfocado en optimización de procesos y productividad. Valora ROI rápido y facilidad de implementación. Presupuesto anual $50K-$200K. </a:t>
            </a:r>
            <a:endParaRPr b="0" i="0" sz="623" u="none" cap="none" strike="noStrike">
              <a:solidFill>
                <a:srgbClr val="1A365D"/>
              </a:solidFill>
              <a:latin typeface="Lexend"/>
              <a:ea typeface="Lexend"/>
              <a:cs typeface="Lexend"/>
              <a:sym typeface="Lexend"/>
            </a:endParaRPr>
          </a:p>
        </p:txBody>
      </p:sp>
      <p:sp>
        <p:nvSpPr>
          <p:cNvPr id="204" name="Google Shape;204;g36d87c73762_0_210"/>
          <p:cNvSpPr/>
          <p:nvPr/>
        </p:nvSpPr>
        <p:spPr>
          <a:xfrm>
            <a:off x="4754847" y="3174088"/>
            <a:ext cx="3911100" cy="650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05" name="Google Shape;205;g36d87c73762_0_210"/>
          <p:cNvSpPr/>
          <p:nvPr/>
        </p:nvSpPr>
        <p:spPr>
          <a:xfrm>
            <a:off x="4840572" y="3263384"/>
            <a:ext cx="228600" cy="228600"/>
          </a:xfrm>
          <a:prstGeom prst="ellipse">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06" name="Google Shape;206;g36d87c73762_0_210"/>
          <p:cNvPicPr preferRelativeResize="0"/>
          <p:nvPr/>
        </p:nvPicPr>
        <p:blipFill rotWithShape="1">
          <a:blip r:embed="rId8">
            <a:alphaModFix/>
          </a:blip>
          <a:srcRect b="0" l="0" r="0" t="0"/>
          <a:stretch/>
        </p:blipFill>
        <p:spPr>
          <a:xfrm>
            <a:off x="4904866" y="3327678"/>
            <a:ext cx="100013" cy="100013"/>
          </a:xfrm>
          <a:prstGeom prst="rect">
            <a:avLst/>
          </a:prstGeom>
          <a:noFill/>
          <a:ln>
            <a:noFill/>
          </a:ln>
        </p:spPr>
      </p:pic>
      <p:sp>
        <p:nvSpPr>
          <p:cNvPr id="207" name="Google Shape;207;g36d87c73762_0_210"/>
          <p:cNvSpPr/>
          <p:nvPr/>
        </p:nvSpPr>
        <p:spPr>
          <a:xfrm>
            <a:off x="5125034" y="3279475"/>
            <a:ext cx="34398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728" u="none" cap="none" strike="noStrike">
                <a:solidFill>
                  <a:srgbClr val="1A365D"/>
                </a:solidFill>
                <a:latin typeface="Lexend"/>
                <a:ea typeface="Lexend"/>
                <a:cs typeface="Lexend"/>
                <a:sym typeface="Lexend"/>
              </a:rPr>
              <a:t>Fundador/CEO Startup</a:t>
            </a:r>
            <a:endParaRPr b="0" i="0" sz="728" u="none" cap="none" strike="noStrike">
              <a:solidFill>
                <a:srgbClr val="1A365D"/>
              </a:solidFill>
              <a:latin typeface="Lexend"/>
              <a:ea typeface="Lexend"/>
              <a:cs typeface="Lexend"/>
              <a:sym typeface="Lexend"/>
            </a:endParaRPr>
          </a:p>
        </p:txBody>
      </p:sp>
      <p:sp>
        <p:nvSpPr>
          <p:cNvPr id="208" name="Google Shape;208;g36d87c73762_0_210"/>
          <p:cNvSpPr/>
          <p:nvPr/>
        </p:nvSpPr>
        <p:spPr>
          <a:xfrm>
            <a:off x="5125034" y="3384888"/>
            <a:ext cx="3439800" cy="10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623" u="none" cap="none" strike="noStrike">
                <a:solidFill>
                  <a:srgbClr val="1A365D"/>
                </a:solidFill>
                <a:latin typeface="Lexend"/>
                <a:ea typeface="Lexend"/>
                <a:cs typeface="Lexend"/>
                <a:sym typeface="Lexend"/>
              </a:rPr>
              <a:t>Empresas 10-50 empleados</a:t>
            </a:r>
            <a:endParaRPr b="0" i="0" sz="623" u="none" cap="none" strike="noStrike">
              <a:solidFill>
                <a:srgbClr val="1A365D"/>
              </a:solidFill>
              <a:latin typeface="Lexend"/>
              <a:ea typeface="Lexend"/>
              <a:cs typeface="Lexend"/>
              <a:sym typeface="Lexend"/>
            </a:endParaRPr>
          </a:p>
        </p:txBody>
      </p:sp>
      <p:sp>
        <p:nvSpPr>
          <p:cNvPr id="209" name="Google Shape;209;g36d87c73762_0_210"/>
          <p:cNvSpPr/>
          <p:nvPr/>
        </p:nvSpPr>
        <p:spPr>
          <a:xfrm>
            <a:off x="4840572" y="3552706"/>
            <a:ext cx="3739800" cy="18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623" u="none" cap="none" strike="noStrike">
                <a:solidFill>
                  <a:srgbClr val="1A365D"/>
                </a:solidFill>
                <a:latin typeface="Lexend"/>
                <a:ea typeface="Lexend"/>
                <a:cs typeface="Lexend"/>
                <a:sym typeface="Lexend"/>
              </a:rPr>
              <a:t>Busca escalabilidad y ventaja competitiva. Adopción temprana de tecnología. Presupuesto variable $10K-$100K según etapa de crecimiento. </a:t>
            </a:r>
            <a:endParaRPr b="0" i="0" sz="623" u="none" cap="none" strike="noStrike">
              <a:solidFill>
                <a:srgbClr val="1A365D"/>
              </a:solidFill>
              <a:latin typeface="Lexend"/>
              <a:ea typeface="Lexend"/>
              <a:cs typeface="Lexend"/>
              <a:sym typeface="Lexend"/>
            </a:endParaRPr>
          </a:p>
        </p:txBody>
      </p:sp>
      <p:sp>
        <p:nvSpPr>
          <p:cNvPr id="210" name="Google Shape;210;g36d87c73762_0_210"/>
          <p:cNvSpPr/>
          <p:nvPr/>
        </p:nvSpPr>
        <p:spPr>
          <a:xfrm>
            <a:off x="4754847" y="3895606"/>
            <a:ext cx="3911100" cy="650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11" name="Google Shape;211;g36d87c73762_0_210"/>
          <p:cNvSpPr/>
          <p:nvPr/>
        </p:nvSpPr>
        <p:spPr>
          <a:xfrm>
            <a:off x="4840572" y="3984903"/>
            <a:ext cx="228600" cy="228600"/>
          </a:xfrm>
          <a:prstGeom prst="ellipse">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12" name="Google Shape;212;g36d87c73762_0_210"/>
          <p:cNvPicPr preferRelativeResize="0"/>
          <p:nvPr/>
        </p:nvPicPr>
        <p:blipFill rotWithShape="1">
          <a:blip r:embed="rId9">
            <a:alphaModFix/>
          </a:blip>
          <a:srcRect b="0" l="0" r="0" t="0"/>
          <a:stretch/>
        </p:blipFill>
        <p:spPr>
          <a:xfrm>
            <a:off x="4917367" y="4049197"/>
            <a:ext cx="75009" cy="100013"/>
          </a:xfrm>
          <a:prstGeom prst="rect">
            <a:avLst/>
          </a:prstGeom>
          <a:noFill/>
          <a:ln>
            <a:noFill/>
          </a:ln>
        </p:spPr>
      </p:pic>
      <p:sp>
        <p:nvSpPr>
          <p:cNvPr id="213" name="Google Shape;213;g36d87c73762_0_210"/>
          <p:cNvSpPr/>
          <p:nvPr/>
        </p:nvSpPr>
        <p:spPr>
          <a:xfrm>
            <a:off x="5125034" y="3996931"/>
            <a:ext cx="34398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728" u="none" cap="none" strike="noStrike">
                <a:solidFill>
                  <a:srgbClr val="1A365D"/>
                </a:solidFill>
                <a:latin typeface="Lexend"/>
                <a:ea typeface="Lexend"/>
                <a:cs typeface="Lexend"/>
                <a:sym typeface="Lexend"/>
              </a:rPr>
              <a:t>Director de Transformación</a:t>
            </a:r>
            <a:endParaRPr b="0" i="0" sz="728" u="none" cap="none" strike="noStrike">
              <a:solidFill>
                <a:srgbClr val="1A365D"/>
              </a:solidFill>
              <a:latin typeface="Lexend"/>
              <a:ea typeface="Lexend"/>
              <a:cs typeface="Lexend"/>
              <a:sym typeface="Lexend"/>
            </a:endParaRPr>
          </a:p>
        </p:txBody>
      </p:sp>
      <p:sp>
        <p:nvSpPr>
          <p:cNvPr id="214" name="Google Shape;214;g36d87c73762_0_210"/>
          <p:cNvSpPr/>
          <p:nvPr/>
        </p:nvSpPr>
        <p:spPr>
          <a:xfrm>
            <a:off x="5125034" y="4105819"/>
            <a:ext cx="3439800" cy="10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623" u="none" cap="none" strike="noStrike">
                <a:solidFill>
                  <a:srgbClr val="1A365D"/>
                </a:solidFill>
                <a:latin typeface="Lexend"/>
                <a:ea typeface="Lexend"/>
                <a:cs typeface="Lexend"/>
                <a:sym typeface="Lexend"/>
              </a:rPr>
              <a:t>Empresas 500+ empleados</a:t>
            </a:r>
            <a:endParaRPr b="0" i="0" sz="623" u="none" cap="none" strike="noStrike">
              <a:solidFill>
                <a:srgbClr val="1A365D"/>
              </a:solidFill>
              <a:latin typeface="Lexend"/>
              <a:ea typeface="Lexend"/>
              <a:cs typeface="Lexend"/>
              <a:sym typeface="Lexend"/>
            </a:endParaRPr>
          </a:p>
        </p:txBody>
      </p:sp>
      <p:sp>
        <p:nvSpPr>
          <p:cNvPr id="215" name="Google Shape;215;g36d87c73762_0_210"/>
          <p:cNvSpPr/>
          <p:nvPr/>
        </p:nvSpPr>
        <p:spPr>
          <a:xfrm>
            <a:off x="4840572" y="4274225"/>
            <a:ext cx="3739800" cy="18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623" u="none" cap="none" strike="noStrike">
                <a:solidFill>
                  <a:srgbClr val="1A365D"/>
                </a:solidFill>
                <a:latin typeface="Lexend"/>
                <a:ea typeface="Lexend"/>
                <a:cs typeface="Lexend"/>
                <a:sym typeface="Lexend"/>
              </a:rPr>
              <a:t>Lidera iniciativas de digitalización empresarial. Requiere soluciones enterprise con soporte completo. Presupuesto anual $500K+. </a:t>
            </a:r>
            <a:endParaRPr b="0" i="0" sz="623" u="none" cap="none" strike="noStrike">
              <a:solidFill>
                <a:srgbClr val="1A365D"/>
              </a:solidFill>
              <a:latin typeface="Lexend"/>
              <a:ea typeface="Lexend"/>
              <a:cs typeface="Lexend"/>
              <a:sym typeface="Lexend"/>
            </a:endParaRPr>
          </a:p>
        </p:txBody>
      </p:sp>
      <p:sp>
        <p:nvSpPr>
          <p:cNvPr id="216" name="Google Shape;216;g36d87c73762_0_210"/>
          <p:cNvSpPr/>
          <p:nvPr/>
        </p:nvSpPr>
        <p:spPr>
          <a:xfrm>
            <a:off x="584100" y="2946175"/>
            <a:ext cx="3647700" cy="35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2D3748"/>
              </a:buClr>
              <a:buSzPts val="1046"/>
              <a:buFont typeface="Noto Sans"/>
              <a:buNone/>
            </a:pPr>
            <a:r>
              <a:rPr b="1" i="0" lang="es" sz="1046" u="none" cap="none" strike="noStrike">
                <a:solidFill>
                  <a:srgbClr val="1A365D"/>
                </a:solidFill>
                <a:latin typeface="Lexend"/>
                <a:ea typeface="Lexend"/>
                <a:cs typeface="Lexend"/>
                <a:sym typeface="Lexend"/>
              </a:rPr>
              <a:t>Industrias:</a:t>
            </a:r>
            <a:endParaRPr b="1" i="0" sz="1046"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2D3748"/>
              </a:buClr>
              <a:buSzPts val="1046"/>
              <a:buFont typeface="Noto Sans"/>
              <a:buNone/>
            </a:pPr>
            <a:r>
              <a:rPr b="0" i="0" lang="es" sz="1046" u="none" cap="none" strike="noStrike">
                <a:solidFill>
                  <a:srgbClr val="1A365D"/>
                </a:solidFill>
                <a:latin typeface="Lexend"/>
                <a:ea typeface="Lexend"/>
                <a:cs typeface="Lexend"/>
                <a:sym typeface="Lexend"/>
              </a:rPr>
              <a:t>Tecnología, servicios financieros, salud</a:t>
            </a:r>
            <a:endParaRPr b="0" i="0" sz="1046" u="none" cap="none" strike="noStrike">
              <a:solidFill>
                <a:srgbClr val="1A365D"/>
              </a:solidFill>
              <a:latin typeface="Lexend"/>
              <a:ea typeface="Lexend"/>
              <a:cs typeface="Lexend"/>
              <a:sym typeface="Lexend"/>
            </a:endParaRPr>
          </a:p>
          <a:p>
            <a:pPr indent="0" lvl="0" marL="0" marR="0" rtl="0" algn="l">
              <a:lnSpc>
                <a:spcPct val="100000"/>
              </a:lnSpc>
              <a:spcBef>
                <a:spcPts val="0"/>
              </a:spcBef>
              <a:spcAft>
                <a:spcPts val="0"/>
              </a:spcAft>
              <a:buClr>
                <a:srgbClr val="2D3748"/>
              </a:buClr>
              <a:buSzPts val="1046"/>
              <a:buFont typeface="Noto Sans"/>
              <a:buNone/>
            </a:pPr>
            <a:r>
              <a:t/>
            </a:r>
            <a:endParaRPr b="1" i="0" sz="1046" u="none" cap="none" strike="noStrike">
              <a:solidFill>
                <a:srgbClr val="1A365D"/>
              </a:solidFill>
              <a:latin typeface="Lexend"/>
              <a:ea typeface="Lexend"/>
              <a:cs typeface="Lexend"/>
              <a:sym typeface="Lexend"/>
            </a:endParaRPr>
          </a:p>
        </p:txBody>
      </p:sp>
      <p:sp>
        <p:nvSpPr>
          <p:cNvPr id="217" name="Google Shape;217;g36d87c73762_0_210"/>
          <p:cNvSpPr/>
          <p:nvPr/>
        </p:nvSpPr>
        <p:spPr>
          <a:xfrm>
            <a:off x="584100" y="3445138"/>
            <a:ext cx="3647700" cy="3531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1200"/>
              </a:spcBef>
              <a:spcAft>
                <a:spcPts val="1200"/>
              </a:spcAft>
              <a:buClr>
                <a:schemeClr val="dk1"/>
              </a:buClr>
              <a:buSzPts val="1100"/>
              <a:buFont typeface="Arial"/>
              <a:buNone/>
            </a:pPr>
            <a:r>
              <a:rPr b="1" i="0" lang="es" sz="1046" u="none" cap="none" strike="noStrike">
                <a:solidFill>
                  <a:srgbClr val="1A365D"/>
                </a:solidFill>
                <a:latin typeface="Lexend"/>
                <a:ea typeface="Lexend"/>
                <a:cs typeface="Lexend"/>
                <a:sym typeface="Lexend"/>
              </a:rPr>
              <a:t>Decisores: </a:t>
            </a:r>
            <a:r>
              <a:rPr b="0" i="0" lang="es" sz="1046" u="none" cap="none" strike="noStrike">
                <a:solidFill>
                  <a:srgbClr val="1A365D"/>
                </a:solidFill>
                <a:latin typeface="Lexend"/>
                <a:ea typeface="Lexend"/>
                <a:cs typeface="Lexend"/>
                <a:sym typeface="Lexend"/>
              </a:rPr>
              <a:t>Directores de tecnología, gerentes de operaciones</a:t>
            </a:r>
            <a:endParaRPr b="0" i="0" sz="1046" u="none" cap="none" strike="noStrike">
              <a:solidFill>
                <a:srgbClr val="1A365D"/>
              </a:solidFill>
              <a:latin typeface="Lexend"/>
              <a:ea typeface="Lexend"/>
              <a:cs typeface="Lexend"/>
              <a:sym typeface="Lexend"/>
            </a:endParaRPr>
          </a:p>
        </p:txBody>
      </p:sp>
      <p:sp>
        <p:nvSpPr>
          <p:cNvPr id="218" name="Google Shape;218;g36d87c73762_0_210"/>
          <p:cNvSpPr/>
          <p:nvPr/>
        </p:nvSpPr>
        <p:spPr>
          <a:xfrm>
            <a:off x="584100" y="3982788"/>
            <a:ext cx="3647700" cy="35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2D3748"/>
              </a:buClr>
              <a:buSzPts val="1046"/>
              <a:buFont typeface="Noto Sans"/>
              <a:buNone/>
            </a:pPr>
            <a:r>
              <a:rPr b="1" i="0" lang="es" sz="1046" u="none" cap="none" strike="noStrike">
                <a:solidFill>
                  <a:srgbClr val="1A365D"/>
                </a:solidFill>
                <a:latin typeface="Lexend"/>
                <a:ea typeface="Lexend"/>
                <a:cs typeface="Lexend"/>
                <a:sym typeface="Lexend"/>
              </a:rPr>
              <a:t>Necesidades: </a:t>
            </a:r>
            <a:r>
              <a:rPr b="0" i="0" lang="es" sz="1046" u="none" cap="none" strike="noStrike">
                <a:solidFill>
                  <a:srgbClr val="1A365D"/>
                </a:solidFill>
                <a:latin typeface="Lexend"/>
                <a:ea typeface="Lexend"/>
                <a:cs typeface="Lexend"/>
                <a:sym typeface="Lexend"/>
              </a:rPr>
              <a:t>Optimización de procesos, reducción de costos operativos, escalabilidad</a:t>
            </a:r>
            <a:endParaRPr b="0" i="0" sz="1046" u="none" cap="none" strike="noStrike">
              <a:solidFill>
                <a:srgbClr val="1A365D"/>
              </a:solidFill>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223" name="Shape 223"/>
        <p:cNvGrpSpPr/>
        <p:nvPr/>
      </p:nvGrpSpPr>
      <p:grpSpPr>
        <a:xfrm>
          <a:off x="0" y="0"/>
          <a:ext cx="0" cy="0"/>
          <a:chOff x="0" y="0"/>
          <a:chExt cx="0" cy="0"/>
        </a:xfrm>
      </p:grpSpPr>
      <p:sp>
        <p:nvSpPr>
          <p:cNvPr id="224" name="Google Shape;224;g36d87c73762_0_1690"/>
          <p:cNvSpPr/>
          <p:nvPr/>
        </p:nvSpPr>
        <p:spPr>
          <a:xfrm>
            <a:off x="392899" y="623863"/>
            <a:ext cx="4530000" cy="3501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chemeClr val="dk1"/>
              </a:buClr>
              <a:buSzPts val="900"/>
              <a:buFont typeface="Arial"/>
              <a:buNone/>
            </a:pPr>
            <a:r>
              <a:rPr b="0" i="0" lang="es" sz="800" u="none" cap="none" strike="noStrike">
                <a:solidFill>
                  <a:schemeClr val="lt1"/>
                </a:solidFill>
                <a:latin typeface="Lexend"/>
                <a:ea typeface="Lexend"/>
                <a:cs typeface="Lexend"/>
                <a:sym typeface="Lexend"/>
              </a:rPr>
              <a:t>Establece el objetivo geográfico al  que te encuentras dirigido. Gracias a este elemento puedes </a:t>
            </a:r>
            <a:r>
              <a:rPr b="0" i="0" lang="es" sz="800" u="none" cap="none" strike="noStrike">
                <a:solidFill>
                  <a:schemeClr val="lt1"/>
                </a:solidFill>
                <a:latin typeface="Lexend"/>
                <a:ea typeface="Lexend"/>
                <a:cs typeface="Lexend"/>
                <a:sym typeface="Lexend"/>
                <a:extLst>
                  <a:ext uri="http://customooxmlschemas.google.com/">
                    <go:slidesCustomData xmlns:go="http://customooxmlschemas.google.com/" textRoundtripDataId="0"/>
                  </a:ext>
                </a:extLst>
              </a:rPr>
              <a:t>definir</a:t>
            </a:r>
            <a:r>
              <a:rPr b="0" i="0" lang="es" sz="800" u="none" cap="none" strike="noStrike">
                <a:solidFill>
                  <a:schemeClr val="lt1"/>
                </a:solidFill>
                <a:latin typeface="Lexend"/>
                <a:ea typeface="Lexend"/>
                <a:cs typeface="Lexend"/>
                <a:sym typeface="Lexend"/>
              </a:rPr>
              <a:t> la zona  y ubicación de tus futuros clientes. </a:t>
            </a:r>
            <a:endParaRPr b="0" i="0" sz="1046" u="none" cap="none" strike="noStrike">
              <a:solidFill>
                <a:schemeClr val="lt1"/>
              </a:solidFill>
              <a:latin typeface="Lexend"/>
              <a:ea typeface="Lexend"/>
              <a:cs typeface="Lexend"/>
              <a:sym typeface="Lexend"/>
            </a:endParaRPr>
          </a:p>
        </p:txBody>
      </p:sp>
      <p:pic>
        <p:nvPicPr>
          <p:cNvPr descr="preencoded.png" id="225" name="Google Shape;225;g36d87c73762_0_1690"/>
          <p:cNvPicPr preferRelativeResize="0"/>
          <p:nvPr/>
        </p:nvPicPr>
        <p:blipFill rotWithShape="1">
          <a:blip r:embed="rId3">
            <a:alphaModFix/>
          </a:blip>
          <a:srcRect b="0" l="0" r="0" t="0"/>
          <a:stretch/>
        </p:blipFill>
        <p:spPr>
          <a:xfrm>
            <a:off x="392912" y="1128210"/>
            <a:ext cx="104093" cy="138791"/>
          </a:xfrm>
          <a:prstGeom prst="rect">
            <a:avLst/>
          </a:prstGeom>
          <a:noFill/>
          <a:ln>
            <a:noFill/>
          </a:ln>
        </p:spPr>
      </p:pic>
      <p:sp>
        <p:nvSpPr>
          <p:cNvPr id="226" name="Google Shape;226;g36d87c73762_0_1690"/>
          <p:cNvSpPr/>
          <p:nvPr/>
        </p:nvSpPr>
        <p:spPr>
          <a:xfrm>
            <a:off x="558690" y="1093512"/>
            <a:ext cx="2562900" cy="208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942"/>
              <a:buFont typeface="Noto Sans"/>
              <a:buNone/>
            </a:pPr>
            <a:r>
              <a:rPr b="1" i="0" lang="es" sz="942" u="none" cap="none" strike="noStrike">
                <a:solidFill>
                  <a:schemeClr val="lt1"/>
                </a:solidFill>
                <a:latin typeface="Lexend"/>
                <a:ea typeface="Lexend"/>
                <a:cs typeface="Lexend"/>
                <a:sym typeface="Lexend"/>
              </a:rPr>
              <a:t> Target de ubicaciones estratégicas </a:t>
            </a:r>
            <a:endParaRPr b="0" i="0" sz="942" u="none" cap="none" strike="noStrike">
              <a:solidFill>
                <a:schemeClr val="lt1"/>
              </a:solidFill>
              <a:latin typeface="Lexend"/>
              <a:ea typeface="Lexend"/>
              <a:cs typeface="Lexend"/>
              <a:sym typeface="Lexend"/>
            </a:endParaRPr>
          </a:p>
        </p:txBody>
      </p:sp>
      <p:sp>
        <p:nvSpPr>
          <p:cNvPr id="227" name="Google Shape;227;g36d87c73762_0_1690"/>
          <p:cNvSpPr/>
          <p:nvPr/>
        </p:nvSpPr>
        <p:spPr>
          <a:xfrm>
            <a:off x="392912" y="1394225"/>
            <a:ext cx="2064600" cy="95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Lexend"/>
              <a:ea typeface="Lexend"/>
              <a:cs typeface="Lexend"/>
              <a:sym typeface="Lexend"/>
            </a:endParaRPr>
          </a:p>
        </p:txBody>
      </p:sp>
      <p:sp>
        <p:nvSpPr>
          <p:cNvPr id="228" name="Google Shape;228;g36d87c73762_0_1690"/>
          <p:cNvSpPr/>
          <p:nvPr/>
        </p:nvSpPr>
        <p:spPr>
          <a:xfrm>
            <a:off x="392912" y="1394225"/>
            <a:ext cx="30900" cy="9522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g36d87c73762_0_1690"/>
          <p:cNvSpPr/>
          <p:nvPr/>
        </p:nvSpPr>
        <p:spPr>
          <a:xfrm>
            <a:off x="723562" y="1492535"/>
            <a:ext cx="794400" cy="1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628" u="none" cap="none" strike="noStrike">
                <a:solidFill>
                  <a:srgbClr val="1A365D"/>
                </a:solidFill>
                <a:latin typeface="Lexend"/>
                <a:ea typeface="Lexend"/>
                <a:cs typeface="Lexend"/>
                <a:sym typeface="Lexend"/>
              </a:rPr>
              <a:t> Ciudad de México </a:t>
            </a:r>
            <a:endParaRPr b="0" i="0" sz="628" u="none" cap="none" strike="noStrike">
              <a:solidFill>
                <a:srgbClr val="1A365D"/>
              </a:solidFill>
              <a:latin typeface="Lexend"/>
              <a:ea typeface="Lexend"/>
              <a:cs typeface="Lexend"/>
              <a:sym typeface="Lexend"/>
            </a:endParaRPr>
          </a:p>
        </p:txBody>
      </p:sp>
      <p:sp>
        <p:nvSpPr>
          <p:cNvPr id="230" name="Google Shape;230;g36d87c73762_0_1690"/>
          <p:cNvSpPr/>
          <p:nvPr/>
        </p:nvSpPr>
        <p:spPr>
          <a:xfrm>
            <a:off x="2107736" y="1486752"/>
            <a:ext cx="257100" cy="150300"/>
          </a:xfrm>
          <a:prstGeom prst="roundRect">
            <a:avLst>
              <a:gd fmla="val 16667" name="adj"/>
            </a:avLst>
          </a:prstGeom>
          <a:solidFill>
            <a:srgbClr val="F56565">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31" name="Google Shape;231;g36d87c73762_0_1690"/>
          <p:cNvSpPr/>
          <p:nvPr/>
        </p:nvSpPr>
        <p:spPr>
          <a:xfrm>
            <a:off x="2107736" y="1486752"/>
            <a:ext cx="257100" cy="150300"/>
          </a:xfrm>
          <a:prstGeom prst="rect">
            <a:avLst/>
          </a:prstGeom>
          <a:noFill/>
          <a:ln>
            <a:noFill/>
          </a:ln>
        </p:spPr>
        <p:txBody>
          <a:bodyPr anchorCtr="0" anchor="ctr" bIns="25525" lIns="51050" spcFirstLastPara="1" rIns="51050" wrap="square" tIns="25525">
            <a:noAutofit/>
          </a:bodyPr>
          <a:lstStyle/>
          <a:p>
            <a:pPr indent="0" lvl="0" marL="0" marR="0" rtl="0" algn="l">
              <a:lnSpc>
                <a:spcPct val="100000"/>
              </a:lnSpc>
              <a:spcBef>
                <a:spcPts val="0"/>
              </a:spcBef>
              <a:spcAft>
                <a:spcPts val="0"/>
              </a:spcAft>
              <a:buClr>
                <a:srgbClr val="FC8181"/>
              </a:buClr>
              <a:buSzPts val="471"/>
              <a:buFont typeface="Noto Sans"/>
              <a:buNone/>
            </a:pPr>
            <a:r>
              <a:rPr b="1" i="0" lang="es" sz="471" u="none" cap="none" strike="noStrike">
                <a:solidFill>
                  <a:srgbClr val="FC8181"/>
                </a:solidFill>
                <a:latin typeface="Lexend"/>
                <a:ea typeface="Lexend"/>
                <a:cs typeface="Lexend"/>
                <a:sym typeface="Lexend"/>
              </a:rPr>
              <a:t>ALTA</a:t>
            </a:r>
            <a:endParaRPr b="0" i="0" sz="471" u="none" cap="none" strike="noStrike">
              <a:solidFill>
                <a:schemeClr val="dk1"/>
              </a:solidFill>
              <a:latin typeface="Lexend"/>
              <a:ea typeface="Lexend"/>
              <a:cs typeface="Lexend"/>
              <a:sym typeface="Lexend"/>
            </a:endParaRPr>
          </a:p>
        </p:txBody>
      </p:sp>
      <p:sp>
        <p:nvSpPr>
          <p:cNvPr id="232" name="Google Shape;232;g36d87c73762_0_1690"/>
          <p:cNvSpPr/>
          <p:nvPr/>
        </p:nvSpPr>
        <p:spPr>
          <a:xfrm>
            <a:off x="485439" y="1698793"/>
            <a:ext cx="1879500" cy="30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Mercado principal con mayor concentración de empresas tecnológicas y startups. Alto poder adquisitivo y adopción temprana de innovaciones. </a:t>
            </a:r>
            <a:endParaRPr b="0" i="0" sz="523" u="none" cap="none" strike="noStrike">
              <a:solidFill>
                <a:srgbClr val="1A365D"/>
              </a:solidFill>
              <a:latin typeface="Lexend"/>
              <a:ea typeface="Lexend"/>
              <a:cs typeface="Lexend"/>
              <a:sym typeface="Lexend"/>
            </a:endParaRPr>
          </a:p>
        </p:txBody>
      </p:sp>
      <p:sp>
        <p:nvSpPr>
          <p:cNvPr id="233" name="Google Shape;233;g36d87c73762_0_1690"/>
          <p:cNvSpPr/>
          <p:nvPr/>
        </p:nvSpPr>
        <p:spPr>
          <a:xfrm>
            <a:off x="485439" y="2045770"/>
            <a:ext cx="4362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35%</a:t>
            </a:r>
            <a:endParaRPr b="0" i="0" sz="471" u="none" cap="none" strike="noStrike">
              <a:solidFill>
                <a:srgbClr val="1A365D"/>
              </a:solidFill>
              <a:latin typeface="Lexend"/>
              <a:ea typeface="Lexend"/>
              <a:cs typeface="Lexend"/>
              <a:sym typeface="Lexend"/>
            </a:endParaRPr>
          </a:p>
        </p:txBody>
      </p:sp>
      <p:sp>
        <p:nvSpPr>
          <p:cNvPr id="234" name="Google Shape;234;g36d87c73762_0_1690"/>
          <p:cNvSpPr/>
          <p:nvPr/>
        </p:nvSpPr>
        <p:spPr>
          <a:xfrm>
            <a:off x="485439" y="2149864"/>
            <a:ext cx="4362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Market Share</a:t>
            </a:r>
            <a:endParaRPr b="0" i="0" sz="471" u="none" cap="none" strike="noStrike">
              <a:solidFill>
                <a:srgbClr val="1A365D"/>
              </a:solidFill>
              <a:latin typeface="Lexend"/>
              <a:ea typeface="Lexend"/>
              <a:cs typeface="Lexend"/>
              <a:sym typeface="Lexend"/>
            </a:endParaRPr>
          </a:p>
        </p:txBody>
      </p:sp>
      <p:sp>
        <p:nvSpPr>
          <p:cNvPr id="235" name="Google Shape;235;g36d87c73762_0_1690"/>
          <p:cNvSpPr/>
          <p:nvPr/>
        </p:nvSpPr>
        <p:spPr>
          <a:xfrm>
            <a:off x="1404867" y="2045770"/>
            <a:ext cx="3180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2.5M</a:t>
            </a:r>
            <a:endParaRPr b="0" i="0" sz="471" u="none" cap="none" strike="noStrike">
              <a:solidFill>
                <a:srgbClr val="1A365D"/>
              </a:solidFill>
              <a:latin typeface="Lexend"/>
              <a:ea typeface="Lexend"/>
              <a:cs typeface="Lexend"/>
              <a:sym typeface="Lexend"/>
            </a:endParaRPr>
          </a:p>
        </p:txBody>
      </p:sp>
      <p:sp>
        <p:nvSpPr>
          <p:cNvPr id="236" name="Google Shape;236;g36d87c73762_0_1690"/>
          <p:cNvSpPr/>
          <p:nvPr/>
        </p:nvSpPr>
        <p:spPr>
          <a:xfrm>
            <a:off x="1404867" y="2149864"/>
            <a:ext cx="3180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Empresas</a:t>
            </a:r>
            <a:endParaRPr b="0" i="0" sz="471" u="none" cap="none" strike="noStrike">
              <a:solidFill>
                <a:srgbClr val="1A365D"/>
              </a:solidFill>
              <a:latin typeface="Lexend"/>
              <a:ea typeface="Lexend"/>
              <a:cs typeface="Lexend"/>
              <a:sym typeface="Lexend"/>
            </a:endParaRPr>
          </a:p>
        </p:txBody>
      </p:sp>
      <p:sp>
        <p:nvSpPr>
          <p:cNvPr id="237" name="Google Shape;237;g36d87c73762_0_1690"/>
          <p:cNvSpPr/>
          <p:nvPr/>
        </p:nvSpPr>
        <p:spPr>
          <a:xfrm>
            <a:off x="2206106" y="2045770"/>
            <a:ext cx="1587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$850</a:t>
            </a:r>
            <a:endParaRPr b="0" i="0" sz="471" u="none" cap="none" strike="noStrike">
              <a:solidFill>
                <a:srgbClr val="1A365D"/>
              </a:solidFill>
              <a:latin typeface="Lexend"/>
              <a:ea typeface="Lexend"/>
              <a:cs typeface="Lexend"/>
              <a:sym typeface="Lexend"/>
            </a:endParaRPr>
          </a:p>
        </p:txBody>
      </p:sp>
      <p:sp>
        <p:nvSpPr>
          <p:cNvPr id="238" name="Google Shape;238;g36d87c73762_0_1690"/>
          <p:cNvSpPr/>
          <p:nvPr/>
        </p:nvSpPr>
        <p:spPr>
          <a:xfrm>
            <a:off x="2206106" y="2149864"/>
            <a:ext cx="1587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CAC</a:t>
            </a:r>
            <a:endParaRPr b="0" i="0" sz="471" u="none" cap="none" strike="noStrike">
              <a:solidFill>
                <a:srgbClr val="1A365D"/>
              </a:solidFill>
              <a:latin typeface="Lexend"/>
              <a:ea typeface="Lexend"/>
              <a:cs typeface="Lexend"/>
              <a:sym typeface="Lexend"/>
            </a:endParaRPr>
          </a:p>
        </p:txBody>
      </p:sp>
      <p:sp>
        <p:nvSpPr>
          <p:cNvPr id="239" name="Google Shape;239;g36d87c73762_0_1690"/>
          <p:cNvSpPr/>
          <p:nvPr/>
        </p:nvSpPr>
        <p:spPr>
          <a:xfrm>
            <a:off x="2549951" y="1394225"/>
            <a:ext cx="2064600" cy="95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Lexend"/>
              <a:ea typeface="Lexend"/>
              <a:cs typeface="Lexend"/>
              <a:sym typeface="Lexend"/>
            </a:endParaRPr>
          </a:p>
        </p:txBody>
      </p:sp>
      <p:sp>
        <p:nvSpPr>
          <p:cNvPr id="240" name="Google Shape;240;g36d87c73762_0_1690"/>
          <p:cNvSpPr/>
          <p:nvPr/>
        </p:nvSpPr>
        <p:spPr>
          <a:xfrm>
            <a:off x="2549951" y="1394225"/>
            <a:ext cx="30900" cy="9522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g36d87c73762_0_1690"/>
          <p:cNvSpPr/>
          <p:nvPr/>
        </p:nvSpPr>
        <p:spPr>
          <a:xfrm>
            <a:off x="2869034" y="1492535"/>
            <a:ext cx="475200" cy="1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628" u="none" cap="none" strike="noStrike">
                <a:solidFill>
                  <a:srgbClr val="1A365D"/>
                </a:solidFill>
                <a:latin typeface="Lexend"/>
                <a:ea typeface="Lexend"/>
                <a:cs typeface="Lexend"/>
                <a:sym typeface="Lexend"/>
              </a:rPr>
              <a:t> Monterrey </a:t>
            </a:r>
            <a:endParaRPr b="0" i="0" sz="628" u="none" cap="none" strike="noStrike">
              <a:solidFill>
                <a:srgbClr val="1A365D"/>
              </a:solidFill>
              <a:latin typeface="Lexend"/>
              <a:ea typeface="Lexend"/>
              <a:cs typeface="Lexend"/>
              <a:sym typeface="Lexend"/>
            </a:endParaRPr>
          </a:p>
        </p:txBody>
      </p:sp>
      <p:sp>
        <p:nvSpPr>
          <p:cNvPr id="242" name="Google Shape;242;g36d87c73762_0_1690"/>
          <p:cNvSpPr/>
          <p:nvPr/>
        </p:nvSpPr>
        <p:spPr>
          <a:xfrm>
            <a:off x="4264775" y="1486752"/>
            <a:ext cx="257100" cy="150300"/>
          </a:xfrm>
          <a:prstGeom prst="roundRect">
            <a:avLst>
              <a:gd fmla="val 16667" name="adj"/>
            </a:avLst>
          </a:prstGeom>
          <a:solidFill>
            <a:srgbClr val="F56565">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43" name="Google Shape;243;g36d87c73762_0_1690"/>
          <p:cNvSpPr/>
          <p:nvPr/>
        </p:nvSpPr>
        <p:spPr>
          <a:xfrm>
            <a:off x="4264775" y="1486752"/>
            <a:ext cx="257100" cy="150300"/>
          </a:xfrm>
          <a:prstGeom prst="rect">
            <a:avLst/>
          </a:prstGeom>
          <a:noFill/>
          <a:ln>
            <a:noFill/>
          </a:ln>
        </p:spPr>
        <p:txBody>
          <a:bodyPr anchorCtr="0" anchor="ctr" bIns="25525" lIns="51050" spcFirstLastPara="1" rIns="51050" wrap="square" tIns="25525">
            <a:noAutofit/>
          </a:bodyPr>
          <a:lstStyle/>
          <a:p>
            <a:pPr indent="0" lvl="0" marL="0" marR="0" rtl="0" algn="l">
              <a:lnSpc>
                <a:spcPct val="100000"/>
              </a:lnSpc>
              <a:spcBef>
                <a:spcPts val="0"/>
              </a:spcBef>
              <a:spcAft>
                <a:spcPts val="0"/>
              </a:spcAft>
              <a:buClr>
                <a:srgbClr val="FC8181"/>
              </a:buClr>
              <a:buSzPts val="471"/>
              <a:buFont typeface="Noto Sans"/>
              <a:buNone/>
            </a:pPr>
            <a:r>
              <a:rPr b="1" i="0" lang="es" sz="471" u="none" cap="none" strike="noStrike">
                <a:solidFill>
                  <a:srgbClr val="FC8181"/>
                </a:solidFill>
                <a:latin typeface="Lexend"/>
                <a:ea typeface="Lexend"/>
                <a:cs typeface="Lexend"/>
                <a:sym typeface="Lexend"/>
              </a:rPr>
              <a:t>ALTA</a:t>
            </a:r>
            <a:endParaRPr b="0" i="0" sz="471" u="none" cap="none" strike="noStrike">
              <a:solidFill>
                <a:schemeClr val="dk1"/>
              </a:solidFill>
              <a:latin typeface="Lexend"/>
              <a:ea typeface="Lexend"/>
              <a:cs typeface="Lexend"/>
              <a:sym typeface="Lexend"/>
            </a:endParaRPr>
          </a:p>
        </p:txBody>
      </p:sp>
      <p:sp>
        <p:nvSpPr>
          <p:cNvPr id="244" name="Google Shape;244;g36d87c73762_0_1690"/>
          <p:cNvSpPr/>
          <p:nvPr/>
        </p:nvSpPr>
        <p:spPr>
          <a:xfrm>
            <a:off x="2642478" y="1698793"/>
            <a:ext cx="1879500" cy="30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Hub industrial y tecnológico del norte. Fuerte presencia de empresas manufactureras con necesidades de digitalización. </a:t>
            </a:r>
            <a:endParaRPr b="0" i="0" sz="523" u="none" cap="none" strike="noStrike">
              <a:solidFill>
                <a:srgbClr val="1A365D"/>
              </a:solidFill>
              <a:latin typeface="Lexend"/>
              <a:ea typeface="Lexend"/>
              <a:cs typeface="Lexend"/>
              <a:sym typeface="Lexend"/>
            </a:endParaRPr>
          </a:p>
        </p:txBody>
      </p:sp>
      <p:sp>
        <p:nvSpPr>
          <p:cNvPr id="245" name="Google Shape;245;g36d87c73762_0_1690"/>
          <p:cNvSpPr/>
          <p:nvPr/>
        </p:nvSpPr>
        <p:spPr>
          <a:xfrm>
            <a:off x="2642478" y="2045770"/>
            <a:ext cx="4362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22%</a:t>
            </a:r>
            <a:endParaRPr b="0" i="0" sz="471" u="none" cap="none" strike="noStrike">
              <a:solidFill>
                <a:srgbClr val="1A365D"/>
              </a:solidFill>
              <a:latin typeface="Lexend"/>
              <a:ea typeface="Lexend"/>
              <a:cs typeface="Lexend"/>
              <a:sym typeface="Lexend"/>
            </a:endParaRPr>
          </a:p>
        </p:txBody>
      </p:sp>
      <p:sp>
        <p:nvSpPr>
          <p:cNvPr id="246" name="Google Shape;246;g36d87c73762_0_1690"/>
          <p:cNvSpPr/>
          <p:nvPr/>
        </p:nvSpPr>
        <p:spPr>
          <a:xfrm>
            <a:off x="2642478" y="2149864"/>
            <a:ext cx="4362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Market Share</a:t>
            </a:r>
            <a:endParaRPr b="0" i="0" sz="471" u="none" cap="none" strike="noStrike">
              <a:solidFill>
                <a:srgbClr val="1A365D"/>
              </a:solidFill>
              <a:latin typeface="Lexend"/>
              <a:ea typeface="Lexend"/>
              <a:cs typeface="Lexend"/>
              <a:sym typeface="Lexend"/>
            </a:endParaRPr>
          </a:p>
        </p:txBody>
      </p:sp>
      <p:sp>
        <p:nvSpPr>
          <p:cNvPr id="247" name="Google Shape;247;g36d87c73762_0_1690"/>
          <p:cNvSpPr/>
          <p:nvPr/>
        </p:nvSpPr>
        <p:spPr>
          <a:xfrm>
            <a:off x="3561906" y="2045770"/>
            <a:ext cx="3180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1.8M</a:t>
            </a:r>
            <a:endParaRPr b="0" i="0" sz="471" u="none" cap="none" strike="noStrike">
              <a:solidFill>
                <a:srgbClr val="1A365D"/>
              </a:solidFill>
              <a:latin typeface="Lexend"/>
              <a:ea typeface="Lexend"/>
              <a:cs typeface="Lexend"/>
              <a:sym typeface="Lexend"/>
            </a:endParaRPr>
          </a:p>
        </p:txBody>
      </p:sp>
      <p:sp>
        <p:nvSpPr>
          <p:cNvPr id="248" name="Google Shape;248;g36d87c73762_0_1690"/>
          <p:cNvSpPr/>
          <p:nvPr/>
        </p:nvSpPr>
        <p:spPr>
          <a:xfrm>
            <a:off x="3561906" y="2149864"/>
            <a:ext cx="3180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Empresas</a:t>
            </a:r>
            <a:endParaRPr b="0" i="0" sz="471" u="none" cap="none" strike="noStrike">
              <a:solidFill>
                <a:srgbClr val="1A365D"/>
              </a:solidFill>
              <a:latin typeface="Lexend"/>
              <a:ea typeface="Lexend"/>
              <a:cs typeface="Lexend"/>
              <a:sym typeface="Lexend"/>
            </a:endParaRPr>
          </a:p>
        </p:txBody>
      </p:sp>
      <p:sp>
        <p:nvSpPr>
          <p:cNvPr id="249" name="Google Shape;249;g36d87c73762_0_1690"/>
          <p:cNvSpPr/>
          <p:nvPr/>
        </p:nvSpPr>
        <p:spPr>
          <a:xfrm>
            <a:off x="4363146" y="2045770"/>
            <a:ext cx="1587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$720</a:t>
            </a:r>
            <a:endParaRPr b="0" i="0" sz="471" u="none" cap="none" strike="noStrike">
              <a:solidFill>
                <a:srgbClr val="1A365D"/>
              </a:solidFill>
              <a:latin typeface="Lexend"/>
              <a:ea typeface="Lexend"/>
              <a:cs typeface="Lexend"/>
              <a:sym typeface="Lexend"/>
            </a:endParaRPr>
          </a:p>
        </p:txBody>
      </p:sp>
      <p:sp>
        <p:nvSpPr>
          <p:cNvPr id="250" name="Google Shape;250;g36d87c73762_0_1690"/>
          <p:cNvSpPr/>
          <p:nvPr/>
        </p:nvSpPr>
        <p:spPr>
          <a:xfrm>
            <a:off x="4363146" y="2149864"/>
            <a:ext cx="1587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CAC</a:t>
            </a:r>
            <a:endParaRPr b="0" i="0" sz="471" u="none" cap="none" strike="noStrike">
              <a:solidFill>
                <a:srgbClr val="1A365D"/>
              </a:solidFill>
              <a:latin typeface="Lexend"/>
              <a:ea typeface="Lexend"/>
              <a:cs typeface="Lexend"/>
              <a:sym typeface="Lexend"/>
            </a:endParaRPr>
          </a:p>
        </p:txBody>
      </p:sp>
      <p:sp>
        <p:nvSpPr>
          <p:cNvPr id="251" name="Google Shape;251;g36d87c73762_0_1690"/>
          <p:cNvSpPr/>
          <p:nvPr/>
        </p:nvSpPr>
        <p:spPr>
          <a:xfrm>
            <a:off x="392912" y="2439010"/>
            <a:ext cx="2064600" cy="95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Lexend"/>
              <a:ea typeface="Lexend"/>
              <a:cs typeface="Lexend"/>
              <a:sym typeface="Lexend"/>
            </a:endParaRPr>
          </a:p>
        </p:txBody>
      </p:sp>
      <p:sp>
        <p:nvSpPr>
          <p:cNvPr id="252" name="Google Shape;252;g36d87c73762_0_1690"/>
          <p:cNvSpPr/>
          <p:nvPr/>
        </p:nvSpPr>
        <p:spPr>
          <a:xfrm>
            <a:off x="392912" y="2439010"/>
            <a:ext cx="30900" cy="9522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g36d87c73762_0_1690"/>
          <p:cNvSpPr/>
          <p:nvPr/>
        </p:nvSpPr>
        <p:spPr>
          <a:xfrm>
            <a:off x="700430" y="2537321"/>
            <a:ext cx="548400" cy="1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628" u="none" cap="none" strike="noStrike">
                <a:solidFill>
                  <a:srgbClr val="1A365D"/>
                </a:solidFill>
                <a:latin typeface="Lexend"/>
                <a:ea typeface="Lexend"/>
                <a:cs typeface="Lexend"/>
                <a:sym typeface="Lexend"/>
              </a:rPr>
              <a:t> Guadalajara </a:t>
            </a:r>
            <a:endParaRPr b="0" i="0" sz="628" u="none" cap="none" strike="noStrike">
              <a:solidFill>
                <a:srgbClr val="1A365D"/>
              </a:solidFill>
              <a:latin typeface="Lexend"/>
              <a:ea typeface="Lexend"/>
              <a:cs typeface="Lexend"/>
              <a:sym typeface="Lexend"/>
            </a:endParaRPr>
          </a:p>
        </p:txBody>
      </p:sp>
      <p:sp>
        <p:nvSpPr>
          <p:cNvPr id="254" name="Google Shape;254;g36d87c73762_0_1690"/>
          <p:cNvSpPr/>
          <p:nvPr/>
        </p:nvSpPr>
        <p:spPr>
          <a:xfrm>
            <a:off x="2045841" y="2531538"/>
            <a:ext cx="318900" cy="150300"/>
          </a:xfrm>
          <a:prstGeom prst="roundRect">
            <a:avLst>
              <a:gd fmla="val 16667" name="adj"/>
            </a:avLst>
          </a:prstGeom>
          <a:solidFill>
            <a:srgbClr val="F6AD55">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55" name="Google Shape;255;g36d87c73762_0_1690"/>
          <p:cNvSpPr/>
          <p:nvPr/>
        </p:nvSpPr>
        <p:spPr>
          <a:xfrm>
            <a:off x="2045841" y="2531538"/>
            <a:ext cx="318900" cy="150300"/>
          </a:xfrm>
          <a:prstGeom prst="rect">
            <a:avLst/>
          </a:prstGeom>
          <a:noFill/>
          <a:ln>
            <a:noFill/>
          </a:ln>
        </p:spPr>
        <p:txBody>
          <a:bodyPr anchorCtr="0" anchor="ctr" bIns="25525" lIns="51050" spcFirstLastPara="1" rIns="51050" wrap="square" tIns="25525">
            <a:noAutofit/>
          </a:bodyPr>
          <a:lstStyle/>
          <a:p>
            <a:pPr indent="0" lvl="0" marL="0" marR="0" rtl="0" algn="l">
              <a:lnSpc>
                <a:spcPct val="100000"/>
              </a:lnSpc>
              <a:spcBef>
                <a:spcPts val="0"/>
              </a:spcBef>
              <a:spcAft>
                <a:spcPts val="0"/>
              </a:spcAft>
              <a:buClr>
                <a:srgbClr val="F6AD55"/>
              </a:buClr>
              <a:buSzPts val="471"/>
              <a:buFont typeface="Noto Sans"/>
              <a:buNone/>
            </a:pPr>
            <a:r>
              <a:rPr b="1" i="0" lang="es" sz="471" u="none" cap="none" strike="noStrike">
                <a:solidFill>
                  <a:srgbClr val="F6AD55"/>
                </a:solidFill>
                <a:latin typeface="Lexend"/>
                <a:ea typeface="Lexend"/>
                <a:cs typeface="Lexend"/>
                <a:sym typeface="Lexend"/>
              </a:rPr>
              <a:t>MEDIA</a:t>
            </a:r>
            <a:endParaRPr b="0" i="0" sz="471" u="none" cap="none" strike="noStrike">
              <a:solidFill>
                <a:schemeClr val="dk1"/>
              </a:solidFill>
              <a:latin typeface="Lexend"/>
              <a:ea typeface="Lexend"/>
              <a:cs typeface="Lexend"/>
              <a:sym typeface="Lexend"/>
            </a:endParaRPr>
          </a:p>
        </p:txBody>
      </p:sp>
      <p:sp>
        <p:nvSpPr>
          <p:cNvPr id="256" name="Google Shape;256;g36d87c73762_0_1690"/>
          <p:cNvSpPr/>
          <p:nvPr/>
        </p:nvSpPr>
        <p:spPr>
          <a:xfrm>
            <a:off x="485439" y="2743579"/>
            <a:ext cx="1879500" cy="30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Silicon Valley mexicano con ecosistema tecnológico maduro. Competencia intensa pero mercado en crecimiento. </a:t>
            </a:r>
            <a:endParaRPr b="0" i="0" sz="523" u="none" cap="none" strike="noStrike">
              <a:solidFill>
                <a:srgbClr val="1A365D"/>
              </a:solidFill>
              <a:latin typeface="Lexend"/>
              <a:ea typeface="Lexend"/>
              <a:cs typeface="Lexend"/>
              <a:sym typeface="Lexend"/>
            </a:endParaRPr>
          </a:p>
        </p:txBody>
      </p:sp>
      <p:sp>
        <p:nvSpPr>
          <p:cNvPr id="257" name="Google Shape;257;g36d87c73762_0_1690"/>
          <p:cNvSpPr/>
          <p:nvPr/>
        </p:nvSpPr>
        <p:spPr>
          <a:xfrm>
            <a:off x="485439" y="3090556"/>
            <a:ext cx="4362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18%</a:t>
            </a:r>
            <a:endParaRPr b="0" i="0" sz="471" u="none" cap="none" strike="noStrike">
              <a:solidFill>
                <a:srgbClr val="1A365D"/>
              </a:solidFill>
              <a:latin typeface="Lexend"/>
              <a:ea typeface="Lexend"/>
              <a:cs typeface="Lexend"/>
              <a:sym typeface="Lexend"/>
            </a:endParaRPr>
          </a:p>
        </p:txBody>
      </p:sp>
      <p:sp>
        <p:nvSpPr>
          <p:cNvPr id="258" name="Google Shape;258;g36d87c73762_0_1690"/>
          <p:cNvSpPr/>
          <p:nvPr/>
        </p:nvSpPr>
        <p:spPr>
          <a:xfrm>
            <a:off x="485439" y="3194649"/>
            <a:ext cx="4362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Market Share</a:t>
            </a:r>
            <a:endParaRPr b="0" i="0" sz="471" u="none" cap="none" strike="noStrike">
              <a:solidFill>
                <a:srgbClr val="1A365D"/>
              </a:solidFill>
              <a:latin typeface="Lexend"/>
              <a:ea typeface="Lexend"/>
              <a:cs typeface="Lexend"/>
              <a:sym typeface="Lexend"/>
            </a:endParaRPr>
          </a:p>
        </p:txBody>
      </p:sp>
      <p:sp>
        <p:nvSpPr>
          <p:cNvPr id="259" name="Google Shape;259;g36d87c73762_0_1690"/>
          <p:cNvSpPr/>
          <p:nvPr/>
        </p:nvSpPr>
        <p:spPr>
          <a:xfrm>
            <a:off x="1404867" y="3090556"/>
            <a:ext cx="3180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1.2M</a:t>
            </a:r>
            <a:endParaRPr b="0" i="0" sz="471" u="none" cap="none" strike="noStrike">
              <a:solidFill>
                <a:srgbClr val="1A365D"/>
              </a:solidFill>
              <a:latin typeface="Lexend"/>
              <a:ea typeface="Lexend"/>
              <a:cs typeface="Lexend"/>
              <a:sym typeface="Lexend"/>
            </a:endParaRPr>
          </a:p>
        </p:txBody>
      </p:sp>
      <p:sp>
        <p:nvSpPr>
          <p:cNvPr id="260" name="Google Shape;260;g36d87c73762_0_1690"/>
          <p:cNvSpPr/>
          <p:nvPr/>
        </p:nvSpPr>
        <p:spPr>
          <a:xfrm>
            <a:off x="1404867" y="3194649"/>
            <a:ext cx="3180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Empresas</a:t>
            </a:r>
            <a:endParaRPr b="0" i="0" sz="471" u="none" cap="none" strike="noStrike">
              <a:solidFill>
                <a:srgbClr val="1A365D"/>
              </a:solidFill>
              <a:latin typeface="Lexend"/>
              <a:ea typeface="Lexend"/>
              <a:cs typeface="Lexend"/>
              <a:sym typeface="Lexend"/>
            </a:endParaRPr>
          </a:p>
        </p:txBody>
      </p:sp>
      <p:sp>
        <p:nvSpPr>
          <p:cNvPr id="261" name="Google Shape;261;g36d87c73762_0_1690"/>
          <p:cNvSpPr/>
          <p:nvPr/>
        </p:nvSpPr>
        <p:spPr>
          <a:xfrm>
            <a:off x="2206106" y="3090556"/>
            <a:ext cx="1587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$680</a:t>
            </a:r>
            <a:endParaRPr b="0" i="0" sz="471" u="none" cap="none" strike="noStrike">
              <a:solidFill>
                <a:srgbClr val="1A365D"/>
              </a:solidFill>
              <a:latin typeface="Lexend"/>
              <a:ea typeface="Lexend"/>
              <a:cs typeface="Lexend"/>
              <a:sym typeface="Lexend"/>
            </a:endParaRPr>
          </a:p>
        </p:txBody>
      </p:sp>
      <p:sp>
        <p:nvSpPr>
          <p:cNvPr id="262" name="Google Shape;262;g36d87c73762_0_1690"/>
          <p:cNvSpPr/>
          <p:nvPr/>
        </p:nvSpPr>
        <p:spPr>
          <a:xfrm>
            <a:off x="2206106" y="3194649"/>
            <a:ext cx="1587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CAC</a:t>
            </a:r>
            <a:endParaRPr b="0" i="0" sz="471" u="none" cap="none" strike="noStrike">
              <a:solidFill>
                <a:srgbClr val="1A365D"/>
              </a:solidFill>
              <a:latin typeface="Lexend"/>
              <a:ea typeface="Lexend"/>
              <a:cs typeface="Lexend"/>
              <a:sym typeface="Lexend"/>
            </a:endParaRPr>
          </a:p>
        </p:txBody>
      </p:sp>
      <p:sp>
        <p:nvSpPr>
          <p:cNvPr id="263" name="Google Shape;263;g36d87c73762_0_1690"/>
          <p:cNvSpPr/>
          <p:nvPr/>
        </p:nvSpPr>
        <p:spPr>
          <a:xfrm>
            <a:off x="2549951" y="2439010"/>
            <a:ext cx="2064600" cy="95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Lexend"/>
              <a:ea typeface="Lexend"/>
              <a:cs typeface="Lexend"/>
              <a:sym typeface="Lexend"/>
            </a:endParaRPr>
          </a:p>
        </p:txBody>
      </p:sp>
      <p:sp>
        <p:nvSpPr>
          <p:cNvPr id="264" name="Google Shape;264;g36d87c73762_0_1690"/>
          <p:cNvSpPr/>
          <p:nvPr/>
        </p:nvSpPr>
        <p:spPr>
          <a:xfrm>
            <a:off x="2549951" y="2439010"/>
            <a:ext cx="30900" cy="9522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g36d87c73762_0_1690"/>
          <p:cNvSpPr/>
          <p:nvPr/>
        </p:nvSpPr>
        <p:spPr>
          <a:xfrm>
            <a:off x="2857469" y="2537321"/>
            <a:ext cx="687300" cy="138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628" u="none" cap="none" strike="noStrike">
                <a:solidFill>
                  <a:srgbClr val="1A365D"/>
                </a:solidFill>
                <a:latin typeface="Lexend"/>
                <a:ea typeface="Lexend"/>
                <a:cs typeface="Lexend"/>
                <a:sym typeface="Lexend"/>
              </a:rPr>
              <a:t> Otras Ciudades </a:t>
            </a:r>
            <a:endParaRPr b="0" i="0" sz="628" u="none" cap="none" strike="noStrike">
              <a:solidFill>
                <a:srgbClr val="1A365D"/>
              </a:solidFill>
              <a:latin typeface="Lexend"/>
              <a:ea typeface="Lexend"/>
              <a:cs typeface="Lexend"/>
              <a:sym typeface="Lexend"/>
            </a:endParaRPr>
          </a:p>
        </p:txBody>
      </p:sp>
      <p:sp>
        <p:nvSpPr>
          <p:cNvPr id="266" name="Google Shape;266;g36d87c73762_0_1690"/>
          <p:cNvSpPr/>
          <p:nvPr/>
        </p:nvSpPr>
        <p:spPr>
          <a:xfrm>
            <a:off x="4265287" y="2531538"/>
            <a:ext cx="256800" cy="150300"/>
          </a:xfrm>
          <a:prstGeom prst="roundRect">
            <a:avLst>
              <a:gd fmla="val 16667" name="adj"/>
            </a:avLst>
          </a:prstGeom>
          <a:solidFill>
            <a:srgbClr val="68D391">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67" name="Google Shape;267;g36d87c73762_0_1690"/>
          <p:cNvSpPr/>
          <p:nvPr/>
        </p:nvSpPr>
        <p:spPr>
          <a:xfrm>
            <a:off x="4265287" y="2531538"/>
            <a:ext cx="256800" cy="150300"/>
          </a:xfrm>
          <a:prstGeom prst="rect">
            <a:avLst/>
          </a:prstGeom>
          <a:noFill/>
          <a:ln>
            <a:noFill/>
          </a:ln>
        </p:spPr>
        <p:txBody>
          <a:bodyPr anchorCtr="0" anchor="ctr" bIns="25525" lIns="51050" spcFirstLastPara="1" rIns="51050" wrap="square" tIns="25525">
            <a:noAutofit/>
          </a:bodyPr>
          <a:lstStyle/>
          <a:p>
            <a:pPr indent="0" lvl="0" marL="0" marR="0" rtl="0" algn="l">
              <a:lnSpc>
                <a:spcPct val="100000"/>
              </a:lnSpc>
              <a:spcBef>
                <a:spcPts val="0"/>
              </a:spcBef>
              <a:spcAft>
                <a:spcPts val="0"/>
              </a:spcAft>
              <a:buClr>
                <a:srgbClr val="68D391"/>
              </a:buClr>
              <a:buSzPts val="471"/>
              <a:buFont typeface="Noto Sans"/>
              <a:buNone/>
            </a:pPr>
            <a:r>
              <a:rPr b="1" i="0" lang="es" sz="471" u="none" cap="none" strike="noStrike">
                <a:solidFill>
                  <a:srgbClr val="68D391"/>
                </a:solidFill>
                <a:latin typeface="Lexend"/>
                <a:ea typeface="Lexend"/>
                <a:cs typeface="Lexend"/>
                <a:sym typeface="Lexend"/>
              </a:rPr>
              <a:t>BAJA</a:t>
            </a:r>
            <a:endParaRPr b="0" i="0" sz="471" u="none" cap="none" strike="noStrike">
              <a:solidFill>
                <a:schemeClr val="dk1"/>
              </a:solidFill>
              <a:latin typeface="Lexend"/>
              <a:ea typeface="Lexend"/>
              <a:cs typeface="Lexend"/>
              <a:sym typeface="Lexend"/>
            </a:endParaRPr>
          </a:p>
        </p:txBody>
      </p:sp>
      <p:sp>
        <p:nvSpPr>
          <p:cNvPr id="268" name="Google Shape;268;g36d87c73762_0_1690"/>
          <p:cNvSpPr/>
          <p:nvPr/>
        </p:nvSpPr>
        <p:spPr>
          <a:xfrm>
            <a:off x="2642478" y="2743579"/>
            <a:ext cx="1879500" cy="30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Mercados emergentes en ciudades secundarias. Oportunidad de crecimiento a largo plazo con menor competencia. </a:t>
            </a:r>
            <a:endParaRPr b="0" i="0" sz="523" u="none" cap="none" strike="noStrike">
              <a:solidFill>
                <a:srgbClr val="1A365D"/>
              </a:solidFill>
              <a:latin typeface="Lexend"/>
              <a:ea typeface="Lexend"/>
              <a:cs typeface="Lexend"/>
              <a:sym typeface="Lexend"/>
            </a:endParaRPr>
          </a:p>
        </p:txBody>
      </p:sp>
      <p:sp>
        <p:nvSpPr>
          <p:cNvPr id="269" name="Google Shape;269;g36d87c73762_0_1690"/>
          <p:cNvSpPr/>
          <p:nvPr/>
        </p:nvSpPr>
        <p:spPr>
          <a:xfrm>
            <a:off x="2642478" y="3090556"/>
            <a:ext cx="4362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25%</a:t>
            </a:r>
            <a:endParaRPr b="0" i="0" sz="471" u="none" cap="none" strike="noStrike">
              <a:solidFill>
                <a:srgbClr val="1A365D"/>
              </a:solidFill>
              <a:latin typeface="Lexend"/>
              <a:ea typeface="Lexend"/>
              <a:cs typeface="Lexend"/>
              <a:sym typeface="Lexend"/>
            </a:endParaRPr>
          </a:p>
        </p:txBody>
      </p:sp>
      <p:sp>
        <p:nvSpPr>
          <p:cNvPr id="270" name="Google Shape;270;g36d87c73762_0_1690"/>
          <p:cNvSpPr/>
          <p:nvPr/>
        </p:nvSpPr>
        <p:spPr>
          <a:xfrm>
            <a:off x="2642478" y="3194649"/>
            <a:ext cx="4362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Market Share</a:t>
            </a:r>
            <a:endParaRPr b="0" i="0" sz="471" u="none" cap="none" strike="noStrike">
              <a:solidFill>
                <a:srgbClr val="1A365D"/>
              </a:solidFill>
              <a:latin typeface="Lexend"/>
              <a:ea typeface="Lexend"/>
              <a:cs typeface="Lexend"/>
              <a:sym typeface="Lexend"/>
            </a:endParaRPr>
          </a:p>
        </p:txBody>
      </p:sp>
      <p:sp>
        <p:nvSpPr>
          <p:cNvPr id="271" name="Google Shape;271;g36d87c73762_0_1690"/>
          <p:cNvSpPr/>
          <p:nvPr/>
        </p:nvSpPr>
        <p:spPr>
          <a:xfrm>
            <a:off x="3561906" y="3090556"/>
            <a:ext cx="3180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3.5M</a:t>
            </a:r>
            <a:endParaRPr b="0" i="0" sz="471" u="none" cap="none" strike="noStrike">
              <a:solidFill>
                <a:srgbClr val="1A365D"/>
              </a:solidFill>
              <a:latin typeface="Lexend"/>
              <a:ea typeface="Lexend"/>
              <a:cs typeface="Lexend"/>
              <a:sym typeface="Lexend"/>
            </a:endParaRPr>
          </a:p>
        </p:txBody>
      </p:sp>
      <p:sp>
        <p:nvSpPr>
          <p:cNvPr id="272" name="Google Shape;272;g36d87c73762_0_1690"/>
          <p:cNvSpPr/>
          <p:nvPr/>
        </p:nvSpPr>
        <p:spPr>
          <a:xfrm>
            <a:off x="3561906" y="3194649"/>
            <a:ext cx="3180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Empresas</a:t>
            </a:r>
            <a:endParaRPr b="0" i="0" sz="471" u="none" cap="none" strike="noStrike">
              <a:solidFill>
                <a:srgbClr val="1A365D"/>
              </a:solidFill>
              <a:latin typeface="Lexend"/>
              <a:ea typeface="Lexend"/>
              <a:cs typeface="Lexend"/>
              <a:sym typeface="Lexend"/>
            </a:endParaRPr>
          </a:p>
        </p:txBody>
      </p:sp>
      <p:sp>
        <p:nvSpPr>
          <p:cNvPr id="273" name="Google Shape;273;g36d87c73762_0_1690"/>
          <p:cNvSpPr/>
          <p:nvPr/>
        </p:nvSpPr>
        <p:spPr>
          <a:xfrm>
            <a:off x="4363146" y="3090556"/>
            <a:ext cx="1587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471"/>
              <a:buFont typeface="Noto Sans"/>
              <a:buNone/>
            </a:pPr>
            <a:r>
              <a:rPr b="1" i="0" lang="es" sz="471" u="none" cap="none" strike="noStrike">
                <a:solidFill>
                  <a:srgbClr val="1A365D"/>
                </a:solidFill>
                <a:latin typeface="Lexend"/>
                <a:ea typeface="Lexend"/>
                <a:cs typeface="Lexend"/>
                <a:sym typeface="Lexend"/>
              </a:rPr>
              <a:t>$450</a:t>
            </a:r>
            <a:endParaRPr b="0" i="0" sz="471" u="none" cap="none" strike="noStrike">
              <a:solidFill>
                <a:srgbClr val="1A365D"/>
              </a:solidFill>
              <a:latin typeface="Lexend"/>
              <a:ea typeface="Lexend"/>
              <a:cs typeface="Lexend"/>
              <a:sym typeface="Lexend"/>
            </a:endParaRPr>
          </a:p>
        </p:txBody>
      </p:sp>
      <p:sp>
        <p:nvSpPr>
          <p:cNvPr id="274" name="Google Shape;274;g36d87c73762_0_1690"/>
          <p:cNvSpPr/>
          <p:nvPr/>
        </p:nvSpPr>
        <p:spPr>
          <a:xfrm>
            <a:off x="4363146" y="3194649"/>
            <a:ext cx="158700" cy="103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471" u="none" cap="none" strike="noStrike">
                <a:solidFill>
                  <a:srgbClr val="1A365D"/>
                </a:solidFill>
                <a:latin typeface="Lexend"/>
                <a:ea typeface="Lexend"/>
                <a:cs typeface="Lexend"/>
                <a:sym typeface="Lexend"/>
              </a:rPr>
              <a:t>CAC</a:t>
            </a:r>
            <a:endParaRPr b="0" i="0" sz="471" u="none" cap="none" strike="noStrike">
              <a:solidFill>
                <a:srgbClr val="1A365D"/>
              </a:solidFill>
              <a:latin typeface="Lexend"/>
              <a:ea typeface="Lexend"/>
              <a:cs typeface="Lexend"/>
              <a:sym typeface="Lexend"/>
            </a:endParaRPr>
          </a:p>
        </p:txBody>
      </p:sp>
      <p:sp>
        <p:nvSpPr>
          <p:cNvPr id="275" name="Google Shape;275;g36d87c73762_0_1690"/>
          <p:cNvSpPr/>
          <p:nvPr/>
        </p:nvSpPr>
        <p:spPr>
          <a:xfrm>
            <a:off x="392900" y="3631940"/>
            <a:ext cx="2714700" cy="8877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76" name="Google Shape;276;g36d87c73762_0_1690"/>
          <p:cNvSpPr/>
          <p:nvPr/>
        </p:nvSpPr>
        <p:spPr>
          <a:xfrm>
            <a:off x="478631" y="3831376"/>
            <a:ext cx="2543100" cy="12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628"/>
              <a:buFont typeface="Noto Sans"/>
              <a:buNone/>
            </a:pPr>
            <a:r>
              <a:rPr b="1" i="0" lang="es" sz="728" u="none" cap="none" strike="noStrike">
                <a:solidFill>
                  <a:schemeClr val="lt1"/>
                </a:solidFill>
                <a:latin typeface="Lexend"/>
                <a:ea typeface="Lexend"/>
                <a:cs typeface="Lexend"/>
                <a:sym typeface="Lexend"/>
              </a:rPr>
              <a:t>Mercado objetivo total</a:t>
            </a:r>
            <a:endParaRPr b="0" i="0" sz="728" u="none" cap="none" strike="noStrike">
              <a:solidFill>
                <a:schemeClr val="lt1"/>
              </a:solidFill>
              <a:latin typeface="Lexend"/>
              <a:ea typeface="Lexend"/>
              <a:cs typeface="Lexend"/>
              <a:sym typeface="Lexend"/>
            </a:endParaRPr>
          </a:p>
        </p:txBody>
      </p:sp>
      <p:sp>
        <p:nvSpPr>
          <p:cNvPr id="277" name="Google Shape;277;g36d87c73762_0_1690"/>
          <p:cNvSpPr/>
          <p:nvPr/>
        </p:nvSpPr>
        <p:spPr>
          <a:xfrm>
            <a:off x="478631" y="3960213"/>
            <a:ext cx="2543100" cy="15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732"/>
              <a:buFont typeface="Noto Sans"/>
              <a:buNone/>
            </a:pPr>
            <a:r>
              <a:rPr b="1" i="0" lang="es" sz="1032" u="none" cap="none" strike="noStrike">
                <a:solidFill>
                  <a:schemeClr val="lt1"/>
                </a:solidFill>
                <a:latin typeface="Lexend"/>
                <a:ea typeface="Lexend"/>
                <a:cs typeface="Lexend"/>
                <a:sym typeface="Lexend"/>
              </a:rPr>
              <a:t>9M empresas</a:t>
            </a:r>
            <a:endParaRPr b="0" i="0" sz="1032" u="none" cap="none" strike="noStrike">
              <a:solidFill>
                <a:schemeClr val="lt1"/>
              </a:solidFill>
              <a:latin typeface="Lexend"/>
              <a:ea typeface="Lexend"/>
              <a:cs typeface="Lexend"/>
              <a:sym typeface="Lexend"/>
            </a:endParaRPr>
          </a:p>
        </p:txBody>
      </p:sp>
      <p:sp>
        <p:nvSpPr>
          <p:cNvPr id="278" name="Google Shape;278;g36d87c73762_0_1690"/>
          <p:cNvSpPr/>
          <p:nvPr/>
        </p:nvSpPr>
        <p:spPr>
          <a:xfrm>
            <a:off x="478631" y="4134476"/>
            <a:ext cx="2543100" cy="18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523"/>
              <a:buFont typeface="Noto Sans"/>
              <a:buNone/>
            </a:pPr>
            <a:r>
              <a:rPr b="0" i="0" lang="es" sz="623" u="none" cap="none" strike="noStrike">
                <a:solidFill>
                  <a:srgbClr val="EFEFEF"/>
                </a:solidFill>
                <a:latin typeface="Lexend"/>
                <a:ea typeface="Lexend"/>
                <a:cs typeface="Lexend"/>
                <a:sym typeface="Lexend"/>
              </a:rPr>
              <a:t> Universo total de empresas en mercados objetivo con potencial de adopción de nuestra solución tecnológica </a:t>
            </a:r>
            <a:endParaRPr b="0" i="0" sz="623" u="none" cap="none" strike="noStrike">
              <a:solidFill>
                <a:srgbClr val="EFEFEF"/>
              </a:solidFill>
              <a:latin typeface="Lexend"/>
              <a:ea typeface="Lexend"/>
              <a:cs typeface="Lexend"/>
              <a:sym typeface="Lexend"/>
            </a:endParaRPr>
          </a:p>
        </p:txBody>
      </p:sp>
      <p:sp>
        <p:nvSpPr>
          <p:cNvPr id="279" name="Google Shape;279;g36d87c73762_0_1690"/>
          <p:cNvSpPr/>
          <p:nvPr/>
        </p:nvSpPr>
        <p:spPr>
          <a:xfrm>
            <a:off x="3214686" y="3631940"/>
            <a:ext cx="2714700" cy="8877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80" name="Google Shape;280;g36d87c73762_0_1690"/>
          <p:cNvSpPr/>
          <p:nvPr/>
        </p:nvSpPr>
        <p:spPr>
          <a:xfrm>
            <a:off x="3300413" y="3831376"/>
            <a:ext cx="2543100" cy="12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628"/>
              <a:buFont typeface="Noto Sans"/>
              <a:buNone/>
            </a:pPr>
            <a:r>
              <a:rPr b="1" i="0" lang="es" sz="728" u="none" cap="none" strike="noStrike">
                <a:solidFill>
                  <a:schemeClr val="lt1"/>
                </a:solidFill>
                <a:latin typeface="Lexend"/>
                <a:ea typeface="Lexend"/>
                <a:cs typeface="Lexend"/>
                <a:sym typeface="Lexend"/>
              </a:rPr>
              <a:t>Mercado direccionable</a:t>
            </a:r>
            <a:endParaRPr b="0" i="0" sz="728" u="none" cap="none" strike="noStrike">
              <a:solidFill>
                <a:schemeClr val="lt1"/>
              </a:solidFill>
              <a:latin typeface="Lexend"/>
              <a:ea typeface="Lexend"/>
              <a:cs typeface="Lexend"/>
              <a:sym typeface="Lexend"/>
            </a:endParaRPr>
          </a:p>
        </p:txBody>
      </p:sp>
      <p:sp>
        <p:nvSpPr>
          <p:cNvPr id="281" name="Google Shape;281;g36d87c73762_0_1690"/>
          <p:cNvSpPr/>
          <p:nvPr/>
        </p:nvSpPr>
        <p:spPr>
          <a:xfrm>
            <a:off x="3300413" y="3960213"/>
            <a:ext cx="2543100" cy="15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732"/>
              <a:buFont typeface="Noto Sans"/>
              <a:buNone/>
            </a:pPr>
            <a:r>
              <a:rPr b="1" i="0" lang="es" sz="1032" u="none" cap="none" strike="noStrike">
                <a:solidFill>
                  <a:schemeClr val="lt1"/>
                </a:solidFill>
                <a:latin typeface="Lexend"/>
                <a:ea typeface="Lexend"/>
                <a:cs typeface="Lexend"/>
                <a:sym typeface="Lexend"/>
              </a:rPr>
              <a:t>2.8M empresas</a:t>
            </a:r>
            <a:endParaRPr b="0" i="0" sz="1032" u="none" cap="none" strike="noStrike">
              <a:solidFill>
                <a:schemeClr val="lt1"/>
              </a:solidFill>
              <a:latin typeface="Lexend"/>
              <a:ea typeface="Lexend"/>
              <a:cs typeface="Lexend"/>
              <a:sym typeface="Lexend"/>
            </a:endParaRPr>
          </a:p>
        </p:txBody>
      </p:sp>
      <p:sp>
        <p:nvSpPr>
          <p:cNvPr id="282" name="Google Shape;282;g36d87c73762_0_1690"/>
          <p:cNvSpPr/>
          <p:nvPr/>
        </p:nvSpPr>
        <p:spPr>
          <a:xfrm>
            <a:off x="3300413" y="4134476"/>
            <a:ext cx="2543100" cy="18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523"/>
              <a:buFont typeface="Noto Sans"/>
              <a:buNone/>
            </a:pPr>
            <a:r>
              <a:rPr b="0" i="0" lang="es" sz="623" u="none" cap="none" strike="noStrike">
                <a:solidFill>
                  <a:srgbClr val="EFEFEF"/>
                </a:solidFill>
                <a:latin typeface="Lexend"/>
                <a:ea typeface="Lexend"/>
                <a:cs typeface="Lexend"/>
                <a:sym typeface="Lexend"/>
              </a:rPr>
              <a:t> Empresas que cumplen criterios de tamaño, presupuesto y necesidad tecnológica identificada </a:t>
            </a:r>
            <a:endParaRPr b="0" i="0" sz="623" u="none" cap="none" strike="noStrike">
              <a:solidFill>
                <a:srgbClr val="EFEFEF"/>
              </a:solidFill>
              <a:latin typeface="Lexend"/>
              <a:ea typeface="Lexend"/>
              <a:cs typeface="Lexend"/>
              <a:sym typeface="Lexend"/>
            </a:endParaRPr>
          </a:p>
        </p:txBody>
      </p:sp>
      <p:sp>
        <p:nvSpPr>
          <p:cNvPr id="283" name="Google Shape;283;g36d87c73762_0_1690"/>
          <p:cNvSpPr/>
          <p:nvPr/>
        </p:nvSpPr>
        <p:spPr>
          <a:xfrm>
            <a:off x="6036471" y="3631940"/>
            <a:ext cx="2714700" cy="8877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84" name="Google Shape;284;g36d87c73762_0_1690"/>
          <p:cNvSpPr/>
          <p:nvPr/>
        </p:nvSpPr>
        <p:spPr>
          <a:xfrm>
            <a:off x="6122194" y="3831376"/>
            <a:ext cx="2543100" cy="12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628"/>
              <a:buFont typeface="Noto Sans"/>
              <a:buNone/>
            </a:pPr>
            <a:r>
              <a:rPr b="1" i="0" lang="es" sz="728" u="none" cap="none" strike="noStrike">
                <a:solidFill>
                  <a:schemeClr val="lt1"/>
                </a:solidFill>
                <a:latin typeface="Lexend"/>
                <a:ea typeface="Lexend"/>
                <a:cs typeface="Lexend"/>
                <a:sym typeface="Lexend"/>
              </a:rPr>
              <a:t>Mercado alcanzable</a:t>
            </a:r>
            <a:endParaRPr b="0" i="0" sz="728" u="none" cap="none" strike="noStrike">
              <a:solidFill>
                <a:schemeClr val="lt1"/>
              </a:solidFill>
              <a:latin typeface="Lexend"/>
              <a:ea typeface="Lexend"/>
              <a:cs typeface="Lexend"/>
              <a:sym typeface="Lexend"/>
            </a:endParaRPr>
          </a:p>
        </p:txBody>
      </p:sp>
      <p:sp>
        <p:nvSpPr>
          <p:cNvPr id="285" name="Google Shape;285;g36d87c73762_0_1690"/>
          <p:cNvSpPr/>
          <p:nvPr/>
        </p:nvSpPr>
        <p:spPr>
          <a:xfrm>
            <a:off x="6122194" y="3960213"/>
            <a:ext cx="2543100" cy="15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732"/>
              <a:buFont typeface="Noto Sans"/>
              <a:buNone/>
            </a:pPr>
            <a:r>
              <a:rPr b="1" i="0" lang="es" sz="1032" u="none" cap="none" strike="noStrike">
                <a:solidFill>
                  <a:schemeClr val="lt1"/>
                </a:solidFill>
                <a:latin typeface="Lexend"/>
                <a:ea typeface="Lexend"/>
                <a:cs typeface="Lexend"/>
                <a:sym typeface="Lexend"/>
              </a:rPr>
              <a:t>350K empresas</a:t>
            </a:r>
            <a:endParaRPr b="0" i="0" sz="1032" u="none" cap="none" strike="noStrike">
              <a:solidFill>
                <a:schemeClr val="lt1"/>
              </a:solidFill>
              <a:latin typeface="Lexend"/>
              <a:ea typeface="Lexend"/>
              <a:cs typeface="Lexend"/>
              <a:sym typeface="Lexend"/>
            </a:endParaRPr>
          </a:p>
        </p:txBody>
      </p:sp>
      <p:sp>
        <p:nvSpPr>
          <p:cNvPr id="286" name="Google Shape;286;g36d87c73762_0_1690"/>
          <p:cNvSpPr/>
          <p:nvPr/>
        </p:nvSpPr>
        <p:spPr>
          <a:xfrm>
            <a:off x="6122194" y="4134476"/>
            <a:ext cx="2543100" cy="185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523"/>
              <a:buFont typeface="Noto Sans"/>
              <a:buNone/>
            </a:pPr>
            <a:r>
              <a:rPr b="0" i="0" lang="es" sz="623" u="none" cap="none" strike="noStrike">
                <a:solidFill>
                  <a:srgbClr val="EFEFEF"/>
                </a:solidFill>
                <a:latin typeface="Lexend"/>
                <a:ea typeface="Lexend"/>
                <a:cs typeface="Lexend"/>
                <a:sym typeface="Lexend"/>
              </a:rPr>
              <a:t> Empresas accesibles a través de nuestros canales de marketing y ventas actuales </a:t>
            </a:r>
            <a:endParaRPr b="0" i="0" sz="623" u="none" cap="none" strike="noStrike">
              <a:solidFill>
                <a:srgbClr val="EFEFEF"/>
              </a:solidFill>
              <a:latin typeface="Lexend"/>
              <a:ea typeface="Lexend"/>
              <a:cs typeface="Lexend"/>
              <a:sym typeface="Lexend"/>
            </a:endParaRPr>
          </a:p>
        </p:txBody>
      </p:sp>
      <p:sp>
        <p:nvSpPr>
          <p:cNvPr id="287" name="Google Shape;287;g36d87c73762_0_1690"/>
          <p:cNvSpPr/>
          <p:nvPr/>
        </p:nvSpPr>
        <p:spPr>
          <a:xfrm>
            <a:off x="5451775" y="1521188"/>
            <a:ext cx="232500" cy="2325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288" name="Google Shape;288;g36d87c73762_0_1690"/>
          <p:cNvPicPr preferRelativeResize="0"/>
          <p:nvPr/>
        </p:nvPicPr>
        <p:blipFill rotWithShape="1">
          <a:blip r:embed="rId4">
            <a:alphaModFix/>
          </a:blip>
          <a:srcRect b="0" l="0" r="0" t="0"/>
          <a:stretch/>
        </p:blipFill>
        <p:spPr>
          <a:xfrm>
            <a:off x="5521496" y="1590910"/>
            <a:ext cx="92962" cy="92962"/>
          </a:xfrm>
          <a:prstGeom prst="rect">
            <a:avLst/>
          </a:prstGeom>
          <a:noFill/>
          <a:ln>
            <a:noFill/>
          </a:ln>
        </p:spPr>
      </p:pic>
      <p:sp>
        <p:nvSpPr>
          <p:cNvPr id="289" name="Google Shape;289;g36d87c73762_0_1690"/>
          <p:cNvSpPr/>
          <p:nvPr/>
        </p:nvSpPr>
        <p:spPr>
          <a:xfrm>
            <a:off x="5777141" y="1532838"/>
            <a:ext cx="1062000" cy="209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chemeClr val="lt1"/>
                </a:solidFill>
                <a:latin typeface="Lexend"/>
                <a:ea typeface="Lexend"/>
                <a:cs typeface="Lexend"/>
                <a:sym typeface="Lexend"/>
              </a:rPr>
              <a:t>Omisiones</a:t>
            </a:r>
            <a:endParaRPr b="0" i="0" sz="1350" u="none" cap="none" strike="noStrike">
              <a:solidFill>
                <a:schemeClr val="lt1"/>
              </a:solidFill>
              <a:latin typeface="Lexend"/>
              <a:ea typeface="Lexend"/>
              <a:cs typeface="Lexend"/>
              <a:sym typeface="Lexend"/>
            </a:endParaRPr>
          </a:p>
        </p:txBody>
      </p:sp>
      <p:sp>
        <p:nvSpPr>
          <p:cNvPr id="290" name="Google Shape;290;g36d87c73762_0_1690"/>
          <p:cNvSpPr/>
          <p:nvPr/>
        </p:nvSpPr>
        <p:spPr>
          <a:xfrm>
            <a:off x="5451775" y="2485688"/>
            <a:ext cx="3299400" cy="2556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91" name="Google Shape;291;g36d87c73762_0_1690"/>
          <p:cNvSpPr/>
          <p:nvPr/>
        </p:nvSpPr>
        <p:spPr>
          <a:xfrm>
            <a:off x="5451775" y="2485695"/>
            <a:ext cx="23100" cy="255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g36d87c73762_0_1690"/>
          <p:cNvSpPr/>
          <p:nvPr/>
        </p:nvSpPr>
        <p:spPr>
          <a:xfrm>
            <a:off x="5544726" y="2555413"/>
            <a:ext cx="2898000" cy="116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732"/>
              <a:buFont typeface="Noto Sans"/>
              <a:buNone/>
            </a:pPr>
            <a:r>
              <a:rPr b="1" i="0" lang="es" sz="732" u="none" cap="none" strike="noStrike">
                <a:solidFill>
                  <a:srgbClr val="1A365D"/>
                </a:solidFill>
                <a:latin typeface="Lexend"/>
                <a:ea typeface="Lexend"/>
                <a:cs typeface="Lexend"/>
                <a:sym typeface="Lexend"/>
              </a:rPr>
              <a:t>Microempresas (menos de 10 empleados)</a:t>
            </a:r>
            <a:endParaRPr b="0" i="0" sz="732" u="none" cap="none" strike="noStrike">
              <a:solidFill>
                <a:srgbClr val="1A365D"/>
              </a:solidFill>
              <a:latin typeface="Lexend"/>
              <a:ea typeface="Lexend"/>
              <a:cs typeface="Lexend"/>
              <a:sym typeface="Lexend"/>
            </a:endParaRPr>
          </a:p>
        </p:txBody>
      </p:sp>
      <p:sp>
        <p:nvSpPr>
          <p:cNvPr id="293" name="Google Shape;293;g36d87c73762_0_1690"/>
          <p:cNvSpPr/>
          <p:nvPr/>
        </p:nvSpPr>
        <p:spPr>
          <a:xfrm>
            <a:off x="5451775" y="2811060"/>
            <a:ext cx="3299400" cy="2556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94" name="Google Shape;294;g36d87c73762_0_1690"/>
          <p:cNvSpPr/>
          <p:nvPr/>
        </p:nvSpPr>
        <p:spPr>
          <a:xfrm>
            <a:off x="5451775" y="2811063"/>
            <a:ext cx="23100" cy="255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g36d87c73762_0_1690"/>
          <p:cNvSpPr/>
          <p:nvPr/>
        </p:nvSpPr>
        <p:spPr>
          <a:xfrm>
            <a:off x="5544726" y="2880786"/>
            <a:ext cx="2898000" cy="116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732"/>
              <a:buFont typeface="Noto Sans"/>
              <a:buNone/>
            </a:pPr>
            <a:r>
              <a:rPr b="1" i="0" lang="es" sz="732" u="none" cap="none" strike="noStrike">
                <a:solidFill>
                  <a:srgbClr val="1A365D"/>
                </a:solidFill>
                <a:latin typeface="Lexend"/>
                <a:ea typeface="Lexend"/>
                <a:cs typeface="Lexend"/>
                <a:sym typeface="Lexend"/>
              </a:rPr>
              <a:t>Industrias altamente reguladas (excepto salud)</a:t>
            </a:r>
            <a:endParaRPr b="0" i="0" sz="732" u="none" cap="none" strike="noStrike">
              <a:solidFill>
                <a:srgbClr val="1A365D"/>
              </a:solidFill>
              <a:latin typeface="Lexend"/>
              <a:ea typeface="Lexend"/>
              <a:cs typeface="Lexend"/>
              <a:sym typeface="Lexend"/>
            </a:endParaRPr>
          </a:p>
        </p:txBody>
      </p:sp>
      <p:sp>
        <p:nvSpPr>
          <p:cNvPr id="296" name="Google Shape;296;g36d87c73762_0_1690"/>
          <p:cNvSpPr/>
          <p:nvPr/>
        </p:nvSpPr>
        <p:spPr>
          <a:xfrm>
            <a:off x="5451775" y="3136433"/>
            <a:ext cx="3299400" cy="2556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297" name="Google Shape;297;g36d87c73762_0_1690"/>
          <p:cNvSpPr/>
          <p:nvPr/>
        </p:nvSpPr>
        <p:spPr>
          <a:xfrm>
            <a:off x="5451775" y="3136431"/>
            <a:ext cx="23100" cy="255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g36d87c73762_0_1690"/>
          <p:cNvSpPr/>
          <p:nvPr/>
        </p:nvSpPr>
        <p:spPr>
          <a:xfrm>
            <a:off x="5544726" y="3206160"/>
            <a:ext cx="2898000" cy="116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732"/>
              <a:buFont typeface="Noto Sans"/>
              <a:buNone/>
            </a:pPr>
            <a:r>
              <a:rPr b="1" i="0" lang="es" sz="732" u="none" cap="none" strike="noStrike">
                <a:solidFill>
                  <a:srgbClr val="1A365D"/>
                </a:solidFill>
                <a:latin typeface="Lexend"/>
                <a:ea typeface="Lexend"/>
                <a:cs typeface="Lexend"/>
                <a:sym typeface="Lexend"/>
              </a:rPr>
              <a:t>Mercados con bajo nivel de digitalización</a:t>
            </a:r>
            <a:endParaRPr b="0" i="0" sz="732" u="none" cap="none" strike="noStrike">
              <a:solidFill>
                <a:srgbClr val="1A365D"/>
              </a:solidFill>
              <a:latin typeface="Lexend"/>
              <a:ea typeface="Lexend"/>
              <a:cs typeface="Lexend"/>
              <a:sym typeface="Lexend"/>
            </a:endParaRPr>
          </a:p>
        </p:txBody>
      </p:sp>
      <p:sp>
        <p:nvSpPr>
          <p:cNvPr id="299" name="Google Shape;299;g36d87c73762_0_1690"/>
          <p:cNvSpPr/>
          <p:nvPr/>
        </p:nvSpPr>
        <p:spPr>
          <a:xfrm>
            <a:off x="5451775" y="1884488"/>
            <a:ext cx="3299400" cy="4617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chemeClr val="dk1"/>
              </a:buClr>
              <a:buSzPts val="900"/>
              <a:buFont typeface="Arial"/>
              <a:buNone/>
            </a:pPr>
            <a:r>
              <a:rPr b="0" i="0" lang="es" sz="800" u="none" cap="none" strike="noStrike">
                <a:solidFill>
                  <a:schemeClr val="lt1"/>
                </a:solidFill>
                <a:latin typeface="Lexend"/>
                <a:ea typeface="Lexend"/>
                <a:cs typeface="Lexend"/>
                <a:sym typeface="Lexend"/>
              </a:rPr>
              <a:t>Toda regla tiene una excepción. En este punto deberás señalar las personas y empresas que no son consideradas como prospectos de venta. </a:t>
            </a:r>
            <a:endParaRPr b="0" i="0" sz="946" u="none" cap="none" strike="noStrike">
              <a:solidFill>
                <a:schemeClr val="lt1"/>
              </a:solidFill>
              <a:latin typeface="Lexend"/>
              <a:ea typeface="Lexend"/>
              <a:cs typeface="Lexend"/>
              <a:sym typeface="Lexend"/>
            </a:endParaRPr>
          </a:p>
        </p:txBody>
      </p:sp>
      <p:pic>
        <p:nvPicPr>
          <p:cNvPr id="300" name="Google Shape;300;g36d87c73762_0_1690"/>
          <p:cNvPicPr preferRelativeResize="0"/>
          <p:nvPr/>
        </p:nvPicPr>
        <p:blipFill rotWithShape="1">
          <a:blip r:embed="rId5">
            <a:alphaModFix/>
          </a:blip>
          <a:srcRect b="0" l="0" r="0" t="0"/>
          <a:stretch/>
        </p:blipFill>
        <p:spPr>
          <a:xfrm>
            <a:off x="485447" y="1498734"/>
            <a:ext cx="138775" cy="109476"/>
          </a:xfrm>
          <a:prstGeom prst="rect">
            <a:avLst/>
          </a:prstGeom>
          <a:noFill/>
          <a:ln>
            <a:noFill/>
          </a:ln>
        </p:spPr>
      </p:pic>
      <p:pic>
        <p:nvPicPr>
          <p:cNvPr id="301" name="Google Shape;301;g36d87c73762_0_1690"/>
          <p:cNvPicPr preferRelativeResize="0"/>
          <p:nvPr/>
        </p:nvPicPr>
        <p:blipFill rotWithShape="1">
          <a:blip r:embed="rId5">
            <a:alphaModFix/>
          </a:blip>
          <a:srcRect b="0" l="0" r="0" t="0"/>
          <a:stretch/>
        </p:blipFill>
        <p:spPr>
          <a:xfrm>
            <a:off x="2642472" y="1507197"/>
            <a:ext cx="138775" cy="109476"/>
          </a:xfrm>
          <a:prstGeom prst="rect">
            <a:avLst/>
          </a:prstGeom>
          <a:noFill/>
          <a:ln>
            <a:noFill/>
          </a:ln>
        </p:spPr>
      </p:pic>
      <p:pic>
        <p:nvPicPr>
          <p:cNvPr id="302" name="Google Shape;302;g36d87c73762_0_1690"/>
          <p:cNvPicPr preferRelativeResize="0"/>
          <p:nvPr/>
        </p:nvPicPr>
        <p:blipFill rotWithShape="1">
          <a:blip r:embed="rId5">
            <a:alphaModFix/>
          </a:blip>
          <a:srcRect b="0" l="0" r="0" t="0"/>
          <a:stretch/>
        </p:blipFill>
        <p:spPr>
          <a:xfrm>
            <a:off x="485447" y="2542447"/>
            <a:ext cx="138775" cy="109476"/>
          </a:xfrm>
          <a:prstGeom prst="rect">
            <a:avLst/>
          </a:prstGeom>
          <a:noFill/>
          <a:ln>
            <a:noFill/>
          </a:ln>
        </p:spPr>
      </p:pic>
      <p:pic>
        <p:nvPicPr>
          <p:cNvPr id="303" name="Google Shape;303;g36d87c73762_0_1690"/>
          <p:cNvPicPr preferRelativeResize="0"/>
          <p:nvPr/>
        </p:nvPicPr>
        <p:blipFill rotWithShape="1">
          <a:blip r:embed="rId5">
            <a:alphaModFix/>
          </a:blip>
          <a:srcRect b="0" l="0" r="0" t="0"/>
          <a:stretch/>
        </p:blipFill>
        <p:spPr>
          <a:xfrm>
            <a:off x="2649559" y="2542447"/>
            <a:ext cx="138775" cy="1094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308" name="Shape 308"/>
        <p:cNvGrpSpPr/>
        <p:nvPr/>
      </p:nvGrpSpPr>
      <p:grpSpPr>
        <a:xfrm>
          <a:off x="0" y="0"/>
          <a:ext cx="0" cy="0"/>
          <a:chOff x="0" y="0"/>
          <a:chExt cx="0" cy="0"/>
        </a:xfrm>
      </p:grpSpPr>
      <p:sp>
        <p:nvSpPr>
          <p:cNvPr id="309" name="Google Shape;309;g36d87c73762_0_340"/>
          <p:cNvSpPr/>
          <p:nvPr/>
        </p:nvSpPr>
        <p:spPr>
          <a:xfrm>
            <a:off x="285750" y="827525"/>
            <a:ext cx="8572500" cy="3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A4365"/>
              </a:buClr>
              <a:buSzPts val="2025"/>
              <a:buFont typeface="Noto Sans"/>
              <a:buNone/>
            </a:pPr>
            <a:r>
              <a:rPr b="1" i="0" lang="es" sz="2025" u="none" cap="none" strike="noStrike">
                <a:solidFill>
                  <a:schemeClr val="lt1"/>
                </a:solidFill>
                <a:latin typeface="Lexend"/>
                <a:ea typeface="Lexend"/>
                <a:cs typeface="Lexend"/>
                <a:sym typeface="Lexend"/>
              </a:rPr>
              <a:t>Tecnologías de la información</a:t>
            </a:r>
            <a:endParaRPr b="0" i="0" sz="2025" u="none" cap="none" strike="noStrike">
              <a:solidFill>
                <a:schemeClr val="lt1"/>
              </a:solidFill>
              <a:latin typeface="Lexend"/>
              <a:ea typeface="Lexend"/>
              <a:cs typeface="Lexend"/>
              <a:sym typeface="Lexend"/>
            </a:endParaRPr>
          </a:p>
        </p:txBody>
      </p:sp>
      <p:sp>
        <p:nvSpPr>
          <p:cNvPr id="310" name="Google Shape;310;g36d87c73762_0_340"/>
          <p:cNvSpPr/>
          <p:nvPr/>
        </p:nvSpPr>
        <p:spPr>
          <a:xfrm>
            <a:off x="285750" y="1808600"/>
            <a:ext cx="41721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chemeClr val="lt1"/>
                </a:solidFill>
                <a:latin typeface="Lexend"/>
                <a:ea typeface="Lexend"/>
                <a:cs typeface="Lexend"/>
                <a:sym typeface="Lexend"/>
              </a:rPr>
              <a:t>Software y herramientas clave</a:t>
            </a:r>
            <a:endParaRPr b="0" i="0" sz="1350" u="none" cap="none" strike="noStrike">
              <a:solidFill>
                <a:schemeClr val="lt1"/>
              </a:solidFill>
              <a:latin typeface="Lexend"/>
              <a:ea typeface="Lexend"/>
              <a:cs typeface="Lexend"/>
              <a:sym typeface="Lexend"/>
            </a:endParaRPr>
          </a:p>
        </p:txBody>
      </p:sp>
      <p:sp>
        <p:nvSpPr>
          <p:cNvPr id="311" name="Google Shape;311;g36d87c73762_0_340"/>
          <p:cNvSpPr/>
          <p:nvPr/>
        </p:nvSpPr>
        <p:spPr>
          <a:xfrm>
            <a:off x="285750" y="2165813"/>
            <a:ext cx="428700" cy="21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g36d87c73762_0_340"/>
          <p:cNvSpPr/>
          <p:nvPr/>
        </p:nvSpPr>
        <p:spPr>
          <a:xfrm>
            <a:off x="285750" y="2287231"/>
            <a:ext cx="4172100" cy="600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313" name="Google Shape;313;g36d87c73762_0_340"/>
          <p:cNvSpPr/>
          <p:nvPr/>
        </p:nvSpPr>
        <p:spPr>
          <a:xfrm>
            <a:off x="400050" y="2408675"/>
            <a:ext cx="357300" cy="357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14" name="Google Shape;314;g36d87c73762_0_340"/>
          <p:cNvPicPr preferRelativeResize="0"/>
          <p:nvPr/>
        </p:nvPicPr>
        <p:blipFill rotWithShape="1">
          <a:blip r:embed="rId3">
            <a:alphaModFix/>
          </a:blip>
          <a:srcRect b="0" l="0" r="0" t="0"/>
          <a:stretch/>
        </p:blipFill>
        <p:spPr>
          <a:xfrm>
            <a:off x="482203" y="2501544"/>
            <a:ext cx="192881" cy="171450"/>
          </a:xfrm>
          <a:prstGeom prst="rect">
            <a:avLst/>
          </a:prstGeom>
          <a:noFill/>
          <a:ln>
            <a:noFill/>
          </a:ln>
        </p:spPr>
      </p:pic>
      <p:sp>
        <p:nvSpPr>
          <p:cNvPr id="315" name="Google Shape;315;g36d87c73762_0_340"/>
          <p:cNvSpPr/>
          <p:nvPr/>
        </p:nvSpPr>
        <p:spPr>
          <a:xfrm>
            <a:off x="871538" y="2401531"/>
            <a:ext cx="3175200" cy="2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942"/>
              <a:buFont typeface="Noto Sans"/>
              <a:buNone/>
            </a:pPr>
            <a:r>
              <a:rPr b="1" i="0" lang="es" sz="942" u="none" cap="none" strike="noStrike">
                <a:solidFill>
                  <a:srgbClr val="1A365D"/>
                </a:solidFill>
                <a:latin typeface="Lexend"/>
                <a:ea typeface="Lexend"/>
                <a:cs typeface="Lexend"/>
                <a:sym typeface="Lexend"/>
              </a:rPr>
              <a:t>HubSpot CRM</a:t>
            </a:r>
            <a:endParaRPr b="0" i="0" sz="942" u="none" cap="none" strike="noStrike">
              <a:solidFill>
                <a:srgbClr val="1A365D"/>
              </a:solidFill>
              <a:latin typeface="Lexend"/>
              <a:ea typeface="Lexend"/>
              <a:cs typeface="Lexend"/>
              <a:sym typeface="Lexend"/>
            </a:endParaRPr>
          </a:p>
        </p:txBody>
      </p:sp>
      <p:sp>
        <p:nvSpPr>
          <p:cNvPr id="316" name="Google Shape;316;g36d87c73762_0_340"/>
          <p:cNvSpPr/>
          <p:nvPr/>
        </p:nvSpPr>
        <p:spPr>
          <a:xfrm>
            <a:off x="871538" y="2630131"/>
            <a:ext cx="3175200" cy="14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732" u="none" cap="none" strike="noStrike">
                <a:solidFill>
                  <a:srgbClr val="1A365D"/>
                </a:solidFill>
                <a:latin typeface="Lexend"/>
                <a:ea typeface="Lexend"/>
                <a:cs typeface="Lexend"/>
                <a:sym typeface="Lexend"/>
              </a:rPr>
              <a:t>Gestión integral de relaciones con clientes y seguimiento de ventas.</a:t>
            </a:r>
            <a:endParaRPr b="0" i="0" sz="732" u="none" cap="none" strike="noStrike">
              <a:solidFill>
                <a:srgbClr val="1A365D"/>
              </a:solidFill>
              <a:latin typeface="Lexend"/>
              <a:ea typeface="Lexend"/>
              <a:cs typeface="Lexend"/>
              <a:sym typeface="Lexend"/>
            </a:endParaRPr>
          </a:p>
        </p:txBody>
      </p:sp>
      <p:sp>
        <p:nvSpPr>
          <p:cNvPr id="317" name="Google Shape;317;g36d87c73762_0_340"/>
          <p:cNvSpPr/>
          <p:nvPr/>
        </p:nvSpPr>
        <p:spPr>
          <a:xfrm>
            <a:off x="285750" y="3001606"/>
            <a:ext cx="4172100" cy="600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318" name="Google Shape;318;g36d87c73762_0_340"/>
          <p:cNvSpPr/>
          <p:nvPr/>
        </p:nvSpPr>
        <p:spPr>
          <a:xfrm>
            <a:off x="400050" y="3123050"/>
            <a:ext cx="357300" cy="357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19" name="Google Shape;319;g36d87c73762_0_340"/>
          <p:cNvPicPr preferRelativeResize="0"/>
          <p:nvPr/>
        </p:nvPicPr>
        <p:blipFill rotWithShape="1">
          <a:blip r:embed="rId4">
            <a:alphaModFix/>
          </a:blip>
          <a:srcRect b="0" l="0" r="0" t="0"/>
          <a:stretch/>
        </p:blipFill>
        <p:spPr>
          <a:xfrm>
            <a:off x="492919" y="3215919"/>
            <a:ext cx="171450" cy="171450"/>
          </a:xfrm>
          <a:prstGeom prst="rect">
            <a:avLst/>
          </a:prstGeom>
          <a:noFill/>
          <a:ln>
            <a:noFill/>
          </a:ln>
        </p:spPr>
      </p:pic>
      <p:sp>
        <p:nvSpPr>
          <p:cNvPr id="320" name="Google Shape;320;g36d87c73762_0_340"/>
          <p:cNvSpPr/>
          <p:nvPr/>
        </p:nvSpPr>
        <p:spPr>
          <a:xfrm>
            <a:off x="871538" y="3115906"/>
            <a:ext cx="2810400" cy="2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942"/>
              <a:buFont typeface="Noto Sans"/>
              <a:buNone/>
            </a:pPr>
            <a:r>
              <a:rPr b="1" i="0" lang="es" sz="942" u="none" cap="none" strike="noStrike">
                <a:solidFill>
                  <a:srgbClr val="1A365D"/>
                </a:solidFill>
                <a:latin typeface="Lexend"/>
                <a:ea typeface="Lexend"/>
                <a:cs typeface="Lexend"/>
                <a:sym typeface="Lexend"/>
              </a:rPr>
              <a:t>Agentes IA</a:t>
            </a:r>
            <a:endParaRPr b="0" i="0" sz="942" u="none" cap="none" strike="noStrike">
              <a:solidFill>
                <a:srgbClr val="1A365D"/>
              </a:solidFill>
              <a:latin typeface="Lexend"/>
              <a:ea typeface="Lexend"/>
              <a:cs typeface="Lexend"/>
              <a:sym typeface="Lexend"/>
            </a:endParaRPr>
          </a:p>
        </p:txBody>
      </p:sp>
      <p:sp>
        <p:nvSpPr>
          <p:cNvPr id="321" name="Google Shape;321;g36d87c73762_0_340"/>
          <p:cNvSpPr/>
          <p:nvPr/>
        </p:nvSpPr>
        <p:spPr>
          <a:xfrm>
            <a:off x="871538" y="3344506"/>
            <a:ext cx="2810400" cy="14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732" u="none" cap="none" strike="noStrike">
                <a:solidFill>
                  <a:srgbClr val="1A365D"/>
                </a:solidFill>
                <a:latin typeface="Lexend"/>
                <a:ea typeface="Lexend"/>
                <a:cs typeface="Lexend"/>
                <a:sym typeface="Lexend"/>
              </a:rPr>
              <a:t>Agentes que permitan automatizar tus procesos y ganar eficiencia.</a:t>
            </a:r>
            <a:endParaRPr b="0" i="0" sz="732" u="none" cap="none" strike="noStrike">
              <a:solidFill>
                <a:srgbClr val="1A365D"/>
              </a:solidFill>
              <a:latin typeface="Lexend"/>
              <a:ea typeface="Lexend"/>
              <a:cs typeface="Lexend"/>
              <a:sym typeface="Lexend"/>
            </a:endParaRPr>
          </a:p>
        </p:txBody>
      </p:sp>
      <p:sp>
        <p:nvSpPr>
          <p:cNvPr id="322" name="Google Shape;322;g36d87c73762_0_340"/>
          <p:cNvSpPr/>
          <p:nvPr/>
        </p:nvSpPr>
        <p:spPr>
          <a:xfrm>
            <a:off x="285750" y="3715981"/>
            <a:ext cx="4172100" cy="600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323" name="Google Shape;323;g36d87c73762_0_340"/>
          <p:cNvSpPr/>
          <p:nvPr/>
        </p:nvSpPr>
        <p:spPr>
          <a:xfrm>
            <a:off x="400050" y="3837425"/>
            <a:ext cx="357300" cy="357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324" name="Google Shape;324;g36d87c73762_0_340"/>
          <p:cNvPicPr preferRelativeResize="0"/>
          <p:nvPr/>
        </p:nvPicPr>
        <p:blipFill rotWithShape="1">
          <a:blip r:embed="rId5">
            <a:alphaModFix/>
          </a:blip>
          <a:srcRect b="0" l="0" r="0" t="0"/>
          <a:stretch/>
        </p:blipFill>
        <p:spPr>
          <a:xfrm>
            <a:off x="471488" y="3930294"/>
            <a:ext cx="214313" cy="171450"/>
          </a:xfrm>
          <a:prstGeom prst="rect">
            <a:avLst/>
          </a:prstGeom>
          <a:noFill/>
          <a:ln>
            <a:noFill/>
          </a:ln>
        </p:spPr>
      </p:pic>
      <p:sp>
        <p:nvSpPr>
          <p:cNvPr id="325" name="Google Shape;325;g36d87c73762_0_340"/>
          <p:cNvSpPr/>
          <p:nvPr/>
        </p:nvSpPr>
        <p:spPr>
          <a:xfrm>
            <a:off x="871538" y="3830281"/>
            <a:ext cx="2785800" cy="2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942"/>
              <a:buFont typeface="Noto Sans"/>
              <a:buNone/>
            </a:pPr>
            <a:r>
              <a:rPr b="1" i="0" lang="es" sz="942" u="none" cap="none" strike="noStrike">
                <a:solidFill>
                  <a:srgbClr val="1A365D"/>
                </a:solidFill>
                <a:latin typeface="Lexend"/>
                <a:ea typeface="Lexend"/>
                <a:cs typeface="Lexend"/>
                <a:sym typeface="Lexend"/>
              </a:rPr>
              <a:t>Slack</a:t>
            </a:r>
            <a:endParaRPr b="0" i="0" sz="942" u="none" cap="none" strike="noStrike">
              <a:solidFill>
                <a:srgbClr val="1A365D"/>
              </a:solidFill>
              <a:latin typeface="Lexend"/>
              <a:ea typeface="Lexend"/>
              <a:cs typeface="Lexend"/>
              <a:sym typeface="Lexend"/>
            </a:endParaRPr>
          </a:p>
        </p:txBody>
      </p:sp>
      <p:sp>
        <p:nvSpPr>
          <p:cNvPr id="326" name="Google Shape;326;g36d87c73762_0_340"/>
          <p:cNvSpPr/>
          <p:nvPr/>
        </p:nvSpPr>
        <p:spPr>
          <a:xfrm>
            <a:off x="871538" y="4058881"/>
            <a:ext cx="2785800" cy="14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732" u="none" cap="none" strike="noStrike">
                <a:solidFill>
                  <a:srgbClr val="1A365D"/>
                </a:solidFill>
                <a:latin typeface="Lexend"/>
                <a:ea typeface="Lexend"/>
                <a:cs typeface="Lexend"/>
                <a:sym typeface="Lexend"/>
              </a:rPr>
              <a:t>Comunicación en tiempo real y colaboración entre equipos.</a:t>
            </a:r>
            <a:endParaRPr b="0" i="0" sz="732" u="none" cap="none" strike="noStrike">
              <a:solidFill>
                <a:srgbClr val="1A365D"/>
              </a:solidFill>
              <a:latin typeface="Lexend"/>
              <a:ea typeface="Lexend"/>
              <a:cs typeface="Lexend"/>
              <a:sym typeface="Lexend"/>
            </a:endParaRPr>
          </a:p>
        </p:txBody>
      </p:sp>
      <p:sp>
        <p:nvSpPr>
          <p:cNvPr id="327" name="Google Shape;327;g36d87c73762_0_340"/>
          <p:cNvSpPr/>
          <p:nvPr/>
        </p:nvSpPr>
        <p:spPr>
          <a:xfrm>
            <a:off x="4686300" y="3427181"/>
            <a:ext cx="41721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chemeClr val="lt1"/>
                </a:solidFill>
                <a:latin typeface="Lexend"/>
                <a:ea typeface="Lexend"/>
                <a:cs typeface="Lexend"/>
                <a:sym typeface="Lexend"/>
              </a:rPr>
              <a:t>Recursos digitales</a:t>
            </a:r>
            <a:endParaRPr b="0" i="0" sz="1350" u="none" cap="none" strike="noStrike">
              <a:solidFill>
                <a:schemeClr val="lt1"/>
              </a:solidFill>
              <a:latin typeface="Lexend"/>
              <a:ea typeface="Lexend"/>
              <a:cs typeface="Lexend"/>
              <a:sym typeface="Lexend"/>
            </a:endParaRPr>
          </a:p>
        </p:txBody>
      </p:sp>
      <p:sp>
        <p:nvSpPr>
          <p:cNvPr id="328" name="Google Shape;328;g36d87c73762_0_340"/>
          <p:cNvSpPr/>
          <p:nvPr/>
        </p:nvSpPr>
        <p:spPr>
          <a:xfrm>
            <a:off x="4686300" y="3798656"/>
            <a:ext cx="428700" cy="21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g36d87c73762_0_340"/>
          <p:cNvSpPr/>
          <p:nvPr/>
        </p:nvSpPr>
        <p:spPr>
          <a:xfrm>
            <a:off x="4914900" y="3905813"/>
            <a:ext cx="3342600" cy="19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942" u="none" cap="none" strike="noStrike">
                <a:solidFill>
                  <a:schemeClr val="lt1"/>
                </a:solidFill>
                <a:latin typeface="Lexend"/>
                <a:ea typeface="Lexend"/>
                <a:cs typeface="Lexend"/>
                <a:sym typeface="Lexend"/>
              </a:rPr>
              <a:t>Plataforma de e-learning con +50 cursos especializados</a:t>
            </a:r>
            <a:endParaRPr b="0" i="0" sz="942" u="none" cap="none" strike="noStrike">
              <a:solidFill>
                <a:schemeClr val="lt1"/>
              </a:solidFill>
              <a:latin typeface="Lexend"/>
              <a:ea typeface="Lexend"/>
              <a:cs typeface="Lexend"/>
              <a:sym typeface="Lexend"/>
            </a:endParaRPr>
          </a:p>
        </p:txBody>
      </p:sp>
      <p:sp>
        <p:nvSpPr>
          <p:cNvPr id="330" name="Google Shape;330;g36d87c73762_0_340"/>
          <p:cNvSpPr/>
          <p:nvPr/>
        </p:nvSpPr>
        <p:spPr>
          <a:xfrm>
            <a:off x="4914888" y="4117744"/>
            <a:ext cx="2961900" cy="19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942" u="none" cap="none" strike="noStrike">
                <a:solidFill>
                  <a:schemeClr val="lt1"/>
                </a:solidFill>
                <a:latin typeface="Lexend"/>
                <a:ea typeface="Lexend"/>
                <a:cs typeface="Lexend"/>
                <a:sym typeface="Lexend"/>
              </a:rPr>
              <a:t>Biblioteca digital con manuales y guías del sector</a:t>
            </a:r>
            <a:endParaRPr b="0" i="0" sz="942" u="none" cap="none" strike="noStrike">
              <a:solidFill>
                <a:schemeClr val="lt1"/>
              </a:solidFill>
              <a:latin typeface="Lexend"/>
              <a:ea typeface="Lexend"/>
              <a:cs typeface="Lexend"/>
              <a:sym typeface="Lexend"/>
            </a:endParaRPr>
          </a:p>
        </p:txBody>
      </p:sp>
      <p:sp>
        <p:nvSpPr>
          <p:cNvPr id="331" name="Google Shape;331;g36d87c73762_0_340"/>
          <p:cNvSpPr/>
          <p:nvPr/>
        </p:nvSpPr>
        <p:spPr>
          <a:xfrm>
            <a:off x="4686300" y="1808600"/>
            <a:ext cx="41721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chemeClr val="lt1"/>
                </a:solidFill>
                <a:latin typeface="Lexend"/>
                <a:ea typeface="Lexend"/>
                <a:cs typeface="Lexend"/>
                <a:sym typeface="Lexend"/>
              </a:rPr>
              <a:t>Impacto en productividad</a:t>
            </a:r>
            <a:endParaRPr b="0" i="0" sz="1350" u="none" cap="none" strike="noStrike">
              <a:solidFill>
                <a:schemeClr val="lt1"/>
              </a:solidFill>
              <a:latin typeface="Lexend"/>
              <a:ea typeface="Lexend"/>
              <a:cs typeface="Lexend"/>
              <a:sym typeface="Lexend"/>
            </a:endParaRPr>
          </a:p>
        </p:txBody>
      </p:sp>
      <p:sp>
        <p:nvSpPr>
          <p:cNvPr id="332" name="Google Shape;332;g36d87c73762_0_340"/>
          <p:cNvSpPr/>
          <p:nvPr/>
        </p:nvSpPr>
        <p:spPr>
          <a:xfrm>
            <a:off x="4686300" y="2165813"/>
            <a:ext cx="428700" cy="21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g36d87c73762_0_340"/>
          <p:cNvSpPr/>
          <p:nvPr/>
        </p:nvSpPr>
        <p:spPr>
          <a:xfrm>
            <a:off x="4686300" y="2358525"/>
            <a:ext cx="4119300" cy="857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334" name="Google Shape;334;g36d87c73762_0_340"/>
          <p:cNvSpPr/>
          <p:nvPr/>
        </p:nvSpPr>
        <p:spPr>
          <a:xfrm>
            <a:off x="4862300" y="2472831"/>
            <a:ext cx="3943200" cy="2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942"/>
              <a:buFont typeface="Noto Sans"/>
              <a:buNone/>
            </a:pPr>
            <a:r>
              <a:rPr b="1" i="0" lang="es" sz="942" u="none" cap="none" strike="noStrike">
                <a:solidFill>
                  <a:srgbClr val="1A365D"/>
                </a:solidFill>
                <a:latin typeface="Lexend"/>
                <a:ea typeface="Lexend"/>
                <a:cs typeface="Lexend"/>
                <a:sym typeface="Lexend"/>
              </a:rPr>
              <a:t>Beneficios Clave</a:t>
            </a:r>
            <a:endParaRPr b="0" i="0" sz="942" u="none" cap="none" strike="noStrike">
              <a:solidFill>
                <a:srgbClr val="1A365D"/>
              </a:solidFill>
              <a:latin typeface="Lexend"/>
              <a:ea typeface="Lexend"/>
              <a:cs typeface="Lexend"/>
              <a:sym typeface="Lexend"/>
            </a:endParaRPr>
          </a:p>
        </p:txBody>
      </p:sp>
      <p:sp>
        <p:nvSpPr>
          <p:cNvPr id="335" name="Google Shape;335;g36d87c73762_0_340"/>
          <p:cNvSpPr/>
          <p:nvPr/>
        </p:nvSpPr>
        <p:spPr>
          <a:xfrm>
            <a:off x="5074325" y="2730006"/>
            <a:ext cx="1357500" cy="14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732"/>
              <a:buFont typeface="Noto Sans"/>
              <a:buNone/>
            </a:pPr>
            <a:r>
              <a:rPr b="0" i="0" lang="es" sz="732" u="none" cap="none" strike="noStrike">
                <a:solidFill>
                  <a:srgbClr val="1A365D"/>
                </a:solidFill>
                <a:latin typeface="Lexend"/>
                <a:ea typeface="Lexend"/>
                <a:cs typeface="Lexend"/>
                <a:sym typeface="Lexend"/>
              </a:rPr>
              <a:t>Reducción de tiempo en 80%</a:t>
            </a:r>
            <a:endParaRPr b="0" i="0" sz="732" u="none" cap="none" strike="noStrike">
              <a:solidFill>
                <a:srgbClr val="1A365D"/>
              </a:solidFill>
              <a:latin typeface="Lexend"/>
              <a:ea typeface="Lexend"/>
              <a:cs typeface="Lexend"/>
              <a:sym typeface="Lexend"/>
            </a:endParaRPr>
          </a:p>
        </p:txBody>
      </p:sp>
      <p:sp>
        <p:nvSpPr>
          <p:cNvPr id="336" name="Google Shape;336;g36d87c73762_0_340"/>
          <p:cNvSpPr/>
          <p:nvPr/>
        </p:nvSpPr>
        <p:spPr>
          <a:xfrm>
            <a:off x="7048300" y="2730006"/>
            <a:ext cx="1399500" cy="14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732"/>
              <a:buFont typeface="Noto Sans"/>
              <a:buNone/>
            </a:pPr>
            <a:r>
              <a:rPr b="0" i="0" lang="es" sz="732" u="none" cap="none" strike="noStrike">
                <a:solidFill>
                  <a:srgbClr val="1A365D"/>
                </a:solidFill>
                <a:latin typeface="Lexend"/>
                <a:ea typeface="Lexend"/>
                <a:cs typeface="Lexend"/>
                <a:sym typeface="Lexend"/>
              </a:rPr>
              <a:t>Aumento de conversión 140%</a:t>
            </a:r>
            <a:endParaRPr b="0" i="0" sz="732" u="none" cap="none" strike="noStrike">
              <a:solidFill>
                <a:srgbClr val="1A365D"/>
              </a:solidFill>
              <a:latin typeface="Lexend"/>
              <a:ea typeface="Lexend"/>
              <a:cs typeface="Lexend"/>
              <a:sym typeface="Lexend"/>
            </a:endParaRPr>
          </a:p>
        </p:txBody>
      </p:sp>
      <p:sp>
        <p:nvSpPr>
          <p:cNvPr id="337" name="Google Shape;337;g36d87c73762_0_340"/>
          <p:cNvSpPr/>
          <p:nvPr/>
        </p:nvSpPr>
        <p:spPr>
          <a:xfrm>
            <a:off x="5074325" y="2958606"/>
            <a:ext cx="1271100" cy="14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732"/>
              <a:buFont typeface="Noto Sans"/>
              <a:buNone/>
            </a:pPr>
            <a:r>
              <a:rPr b="0" i="0" lang="es" sz="732" u="none" cap="none" strike="noStrike">
                <a:solidFill>
                  <a:srgbClr val="1A365D"/>
                </a:solidFill>
                <a:latin typeface="Lexend"/>
                <a:ea typeface="Lexend"/>
                <a:cs typeface="Lexend"/>
                <a:sym typeface="Lexend"/>
              </a:rPr>
              <a:t>Mejora en satisfacción 45%</a:t>
            </a:r>
            <a:endParaRPr b="0" i="0" sz="732" u="none" cap="none" strike="noStrike">
              <a:solidFill>
                <a:srgbClr val="1A365D"/>
              </a:solidFill>
              <a:latin typeface="Lexend"/>
              <a:ea typeface="Lexend"/>
              <a:cs typeface="Lexend"/>
              <a:sym typeface="Lexend"/>
            </a:endParaRPr>
          </a:p>
        </p:txBody>
      </p:sp>
      <p:sp>
        <p:nvSpPr>
          <p:cNvPr id="338" name="Google Shape;338;g36d87c73762_0_340"/>
          <p:cNvSpPr/>
          <p:nvPr/>
        </p:nvSpPr>
        <p:spPr>
          <a:xfrm>
            <a:off x="7048300" y="2958606"/>
            <a:ext cx="1083900" cy="14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732"/>
              <a:buFont typeface="Noto Sans"/>
              <a:buNone/>
            </a:pPr>
            <a:r>
              <a:rPr b="0" i="0" lang="es" sz="732" u="none" cap="none" strike="noStrike">
                <a:solidFill>
                  <a:srgbClr val="1A365D"/>
                </a:solidFill>
                <a:latin typeface="Lexend"/>
                <a:ea typeface="Lexend"/>
                <a:cs typeface="Lexend"/>
                <a:sym typeface="Lexend"/>
              </a:rPr>
              <a:t>ROI promedio de 320%</a:t>
            </a:r>
            <a:endParaRPr b="0" i="0" sz="732" u="none" cap="none" strike="noStrike">
              <a:solidFill>
                <a:srgbClr val="1A365D"/>
              </a:solidFill>
              <a:latin typeface="Lexend"/>
              <a:ea typeface="Lexend"/>
              <a:cs typeface="Lexend"/>
              <a:sym typeface="Lexend"/>
            </a:endParaRPr>
          </a:p>
        </p:txBody>
      </p:sp>
      <p:sp>
        <p:nvSpPr>
          <p:cNvPr id="339" name="Google Shape;339;g36d87c73762_0_340"/>
          <p:cNvSpPr/>
          <p:nvPr/>
        </p:nvSpPr>
        <p:spPr>
          <a:xfrm>
            <a:off x="304050" y="1150975"/>
            <a:ext cx="8572500" cy="567600"/>
          </a:xfrm>
          <a:prstGeom prst="rect">
            <a:avLst/>
          </a:prstGeom>
          <a:noFill/>
          <a:ln>
            <a:noFill/>
          </a:ln>
        </p:spPr>
        <p:txBody>
          <a:bodyPr anchorCtr="0" anchor="ctr" bIns="0" lIns="0" spcFirstLastPara="1" rIns="0" wrap="square" tIns="0">
            <a:noAutofit/>
          </a:bodyPr>
          <a:lstStyle/>
          <a:p>
            <a:pPr indent="0" lvl="0" marL="0" marR="0" rtl="0" algn="l">
              <a:lnSpc>
                <a:spcPct val="140000"/>
              </a:lnSpc>
              <a:spcBef>
                <a:spcPts val="0"/>
              </a:spcBef>
              <a:spcAft>
                <a:spcPts val="0"/>
              </a:spcAft>
              <a:buClr>
                <a:schemeClr val="dk1"/>
              </a:buClr>
              <a:buSzPts val="900"/>
              <a:buFont typeface="Arial"/>
              <a:buNone/>
            </a:pPr>
            <a:r>
              <a:rPr b="0" i="0" lang="es" sz="900" u="none" cap="none" strike="noStrike">
                <a:solidFill>
                  <a:schemeClr val="lt1"/>
                </a:solidFill>
                <a:latin typeface="Lexend"/>
                <a:ea typeface="Lexend"/>
                <a:cs typeface="Lexend"/>
                <a:sym typeface="Lexend"/>
              </a:rPr>
              <a:t>La selección de tecnologías de la información debe alinearse con las necesidades operativas y estratégicas de la empresa. Estas tecnologías deben optimizar procesos, mejorar la comunicación entre equipos y proporcionar datos valiosos para la toma de decisiones.</a:t>
            </a:r>
            <a:endParaRPr b="0" i="0" sz="1046" u="none" cap="none" strike="noStrike">
              <a:solidFill>
                <a:schemeClr val="lt1"/>
              </a:solidFill>
              <a:latin typeface="Lexend"/>
              <a:ea typeface="Lexend"/>
              <a:cs typeface="Lexend"/>
              <a:sym typeface="Lexend"/>
            </a:endParaRPr>
          </a:p>
        </p:txBody>
      </p:sp>
      <p:pic>
        <p:nvPicPr>
          <p:cNvPr id="340" name="Google Shape;340;g36d87c73762_0_340"/>
          <p:cNvPicPr preferRelativeResize="0"/>
          <p:nvPr/>
        </p:nvPicPr>
        <p:blipFill rotWithShape="1">
          <a:blip r:embed="rId6">
            <a:alphaModFix/>
          </a:blip>
          <a:srcRect b="0" l="0" r="0" t="0"/>
          <a:stretch/>
        </p:blipFill>
        <p:spPr>
          <a:xfrm>
            <a:off x="4862300" y="2741527"/>
            <a:ext cx="119850" cy="119850"/>
          </a:xfrm>
          <a:prstGeom prst="rect">
            <a:avLst/>
          </a:prstGeom>
          <a:noFill/>
          <a:ln>
            <a:noFill/>
          </a:ln>
        </p:spPr>
      </p:pic>
      <p:pic>
        <p:nvPicPr>
          <p:cNvPr id="341" name="Google Shape;341;g36d87c73762_0_340"/>
          <p:cNvPicPr preferRelativeResize="0"/>
          <p:nvPr/>
        </p:nvPicPr>
        <p:blipFill rotWithShape="1">
          <a:blip r:embed="rId7">
            <a:alphaModFix/>
          </a:blip>
          <a:srcRect b="0" l="0" r="0" t="0"/>
          <a:stretch/>
        </p:blipFill>
        <p:spPr>
          <a:xfrm>
            <a:off x="4862293" y="2970118"/>
            <a:ext cx="119850" cy="119859"/>
          </a:xfrm>
          <a:prstGeom prst="rect">
            <a:avLst/>
          </a:prstGeom>
          <a:noFill/>
          <a:ln>
            <a:noFill/>
          </a:ln>
        </p:spPr>
      </p:pic>
      <p:pic>
        <p:nvPicPr>
          <p:cNvPr id="342" name="Google Shape;342;g36d87c73762_0_340"/>
          <p:cNvPicPr preferRelativeResize="0"/>
          <p:nvPr/>
        </p:nvPicPr>
        <p:blipFill rotWithShape="1">
          <a:blip r:embed="rId8">
            <a:alphaModFix/>
          </a:blip>
          <a:srcRect b="0" l="0" r="0" t="0"/>
          <a:stretch/>
        </p:blipFill>
        <p:spPr>
          <a:xfrm>
            <a:off x="6852638" y="2742049"/>
            <a:ext cx="119850" cy="118699"/>
          </a:xfrm>
          <a:prstGeom prst="rect">
            <a:avLst/>
          </a:prstGeom>
          <a:noFill/>
          <a:ln>
            <a:noFill/>
          </a:ln>
        </p:spPr>
      </p:pic>
      <p:pic>
        <p:nvPicPr>
          <p:cNvPr id="343" name="Google Shape;343;g36d87c73762_0_340"/>
          <p:cNvPicPr preferRelativeResize="0"/>
          <p:nvPr/>
        </p:nvPicPr>
        <p:blipFill rotWithShape="1">
          <a:blip r:embed="rId9">
            <a:alphaModFix/>
          </a:blip>
          <a:srcRect b="0" l="0" r="0" t="0"/>
          <a:stretch/>
        </p:blipFill>
        <p:spPr>
          <a:xfrm>
            <a:off x="6882934" y="2962000"/>
            <a:ext cx="59261" cy="114300"/>
          </a:xfrm>
          <a:prstGeom prst="rect">
            <a:avLst/>
          </a:prstGeom>
          <a:noFill/>
          <a:ln>
            <a:noFill/>
          </a:ln>
        </p:spPr>
      </p:pic>
      <p:pic>
        <p:nvPicPr>
          <p:cNvPr id="344" name="Google Shape;344;g36d87c73762_0_340"/>
          <p:cNvPicPr preferRelativeResize="0"/>
          <p:nvPr/>
        </p:nvPicPr>
        <p:blipFill rotWithShape="1">
          <a:blip r:embed="rId10">
            <a:alphaModFix/>
          </a:blip>
          <a:srcRect b="0" l="0" r="0" t="0"/>
          <a:stretch/>
        </p:blipFill>
        <p:spPr>
          <a:xfrm>
            <a:off x="4677347" y="3947722"/>
            <a:ext cx="151825" cy="91182"/>
          </a:xfrm>
          <a:prstGeom prst="rect">
            <a:avLst/>
          </a:prstGeom>
          <a:noFill/>
          <a:ln>
            <a:noFill/>
          </a:ln>
        </p:spPr>
      </p:pic>
      <p:pic>
        <p:nvPicPr>
          <p:cNvPr id="345" name="Google Shape;345;g36d87c73762_0_340"/>
          <p:cNvPicPr preferRelativeResize="0"/>
          <p:nvPr/>
        </p:nvPicPr>
        <p:blipFill rotWithShape="1">
          <a:blip r:embed="rId11">
            <a:alphaModFix/>
          </a:blip>
          <a:srcRect b="0" l="0" r="0" t="0"/>
          <a:stretch/>
        </p:blipFill>
        <p:spPr>
          <a:xfrm>
            <a:off x="4682275" y="4161690"/>
            <a:ext cx="146900" cy="10503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349" name="Shape 349"/>
        <p:cNvGrpSpPr/>
        <p:nvPr/>
      </p:nvGrpSpPr>
      <p:grpSpPr>
        <a:xfrm>
          <a:off x="0" y="0"/>
          <a:ext cx="0" cy="0"/>
          <a:chOff x="0" y="0"/>
          <a:chExt cx="0" cy="0"/>
        </a:xfrm>
      </p:grpSpPr>
      <p:sp>
        <p:nvSpPr>
          <p:cNvPr id="350" name="Google Shape;350;g1f7bcf7858c_0_0"/>
          <p:cNvSpPr txBox="1"/>
          <p:nvPr/>
        </p:nvSpPr>
        <p:spPr>
          <a:xfrm>
            <a:off x="316200" y="1441338"/>
            <a:ext cx="21366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s" sz="2700" u="none" cap="none" strike="noStrike">
                <a:solidFill>
                  <a:schemeClr val="lt1"/>
                </a:solidFill>
                <a:latin typeface="Lexend"/>
                <a:ea typeface="Lexend"/>
                <a:cs typeface="Lexend"/>
                <a:sym typeface="Lexend"/>
              </a:rPr>
              <a:t>Análisis</a:t>
            </a:r>
            <a:endParaRPr b="1" i="0" sz="2700" u="none" cap="none" strike="noStrike">
              <a:solidFill>
                <a:schemeClr val="lt1"/>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rPr b="1" i="0" lang="es" sz="2700" u="none" cap="none" strike="noStrike">
                <a:solidFill>
                  <a:schemeClr val="lt1"/>
                </a:solidFill>
                <a:latin typeface="Lexend"/>
                <a:ea typeface="Lexend"/>
                <a:cs typeface="Lexend"/>
                <a:sym typeface="Lexend"/>
              </a:rPr>
              <a:t>competitivo</a:t>
            </a:r>
            <a:endParaRPr b="1" i="0" sz="2700" u="none" cap="none" strike="noStrike">
              <a:solidFill>
                <a:schemeClr val="lt1"/>
              </a:solidFill>
              <a:latin typeface="Lexend"/>
              <a:ea typeface="Lexend"/>
              <a:cs typeface="Lexend"/>
              <a:sym typeface="Lexend"/>
            </a:endParaRPr>
          </a:p>
        </p:txBody>
      </p:sp>
      <p:sp>
        <p:nvSpPr>
          <p:cNvPr id="351" name="Google Shape;351;g1f7bcf7858c_0_0"/>
          <p:cNvSpPr txBox="1"/>
          <p:nvPr/>
        </p:nvSpPr>
        <p:spPr>
          <a:xfrm>
            <a:off x="316200" y="2401700"/>
            <a:ext cx="2136600" cy="1215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s" sz="1000" u="none" cap="none" strike="noStrike">
                <a:solidFill>
                  <a:schemeClr val="lt1"/>
                </a:solidFill>
                <a:latin typeface="Lexend"/>
                <a:ea typeface="Lexend"/>
                <a:cs typeface="Lexend"/>
                <a:sym typeface="Lexend"/>
              </a:rPr>
              <a:t>Describe cuál es el lugar que ocupa tu organización respecto de la competencia y del sector al que pertenece. Puedes valerte de herramientas de análisis como el</a:t>
            </a:r>
            <a:r>
              <a:rPr b="1" i="0" lang="es" sz="1000" u="none" cap="none" strike="noStrike">
                <a:solidFill>
                  <a:schemeClr val="lt1"/>
                </a:solidFill>
                <a:latin typeface="Lexend"/>
                <a:ea typeface="Lexend"/>
                <a:cs typeface="Lexend"/>
                <a:sym typeface="Lexend"/>
              </a:rPr>
              <a:t> FODA</a:t>
            </a:r>
            <a:r>
              <a:rPr b="0" i="0" lang="es" sz="1000" u="none" cap="none" strike="noStrike">
                <a:solidFill>
                  <a:schemeClr val="lt1"/>
                </a:solidFill>
                <a:latin typeface="Lexend"/>
                <a:ea typeface="Lexend"/>
                <a:cs typeface="Lexend"/>
                <a:sym typeface="Lexend"/>
              </a:rPr>
              <a:t> para identificar cuáles son tus cualidades como empresa.</a:t>
            </a:r>
            <a:endParaRPr b="0" i="0" sz="1000" u="none" cap="none" strike="noStrike">
              <a:solidFill>
                <a:schemeClr val="lt1"/>
              </a:solidFill>
              <a:latin typeface="Lexend"/>
              <a:ea typeface="Lexend"/>
              <a:cs typeface="Lexend"/>
              <a:sym typeface="Lexend"/>
            </a:endParaRPr>
          </a:p>
        </p:txBody>
      </p:sp>
      <p:sp>
        <p:nvSpPr>
          <p:cNvPr id="352" name="Google Shape;352;g1f7bcf7858c_0_0"/>
          <p:cNvSpPr txBox="1"/>
          <p:nvPr/>
        </p:nvSpPr>
        <p:spPr>
          <a:xfrm>
            <a:off x="2757325" y="769649"/>
            <a:ext cx="2993400" cy="15459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53" name="Google Shape;353;g1f7bcf7858c_0_0"/>
          <p:cNvSpPr txBox="1"/>
          <p:nvPr/>
        </p:nvSpPr>
        <p:spPr>
          <a:xfrm>
            <a:off x="5805568" y="769649"/>
            <a:ext cx="2993400" cy="15459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54" name="Google Shape;354;g1f7bcf7858c_0_0"/>
          <p:cNvSpPr txBox="1"/>
          <p:nvPr/>
        </p:nvSpPr>
        <p:spPr>
          <a:xfrm>
            <a:off x="2757325" y="2688480"/>
            <a:ext cx="2993400" cy="15459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55" name="Google Shape;355;g1f7bcf7858c_0_0"/>
          <p:cNvSpPr txBox="1"/>
          <p:nvPr/>
        </p:nvSpPr>
        <p:spPr>
          <a:xfrm>
            <a:off x="5805568" y="2649352"/>
            <a:ext cx="2993400" cy="15852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56" name="Google Shape;356;g1f7bcf7858c_0_0"/>
          <p:cNvSpPr txBox="1"/>
          <p:nvPr/>
        </p:nvSpPr>
        <p:spPr>
          <a:xfrm>
            <a:off x="2757325" y="491575"/>
            <a:ext cx="2993400" cy="3180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chemeClr val="lt1"/>
                </a:solidFill>
                <a:latin typeface="Lexend"/>
                <a:ea typeface="Lexend"/>
                <a:cs typeface="Lexend"/>
                <a:sym typeface="Lexend"/>
              </a:rPr>
              <a:t>Fortalezas</a:t>
            </a:r>
            <a:endParaRPr b="1" i="0" sz="1400" u="none" cap="none" strike="noStrike">
              <a:solidFill>
                <a:schemeClr val="lt1"/>
              </a:solidFill>
              <a:latin typeface="Lexend"/>
              <a:ea typeface="Lexend"/>
              <a:cs typeface="Lexend"/>
              <a:sym typeface="Lexend"/>
            </a:endParaRPr>
          </a:p>
        </p:txBody>
      </p:sp>
      <p:sp>
        <p:nvSpPr>
          <p:cNvPr id="357" name="Google Shape;357;g1f7bcf7858c_0_0"/>
          <p:cNvSpPr txBox="1"/>
          <p:nvPr/>
        </p:nvSpPr>
        <p:spPr>
          <a:xfrm>
            <a:off x="5805568" y="491575"/>
            <a:ext cx="2993400" cy="3180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chemeClr val="lt1"/>
                </a:solidFill>
                <a:latin typeface="Lexend"/>
                <a:ea typeface="Lexend"/>
                <a:cs typeface="Lexend"/>
                <a:sym typeface="Lexend"/>
              </a:rPr>
              <a:t>Debilidades</a:t>
            </a:r>
            <a:endParaRPr b="1" i="0" sz="1400" u="none" cap="none" strike="noStrike">
              <a:solidFill>
                <a:schemeClr val="lt1"/>
              </a:solidFill>
              <a:latin typeface="Lexend"/>
              <a:ea typeface="Lexend"/>
              <a:cs typeface="Lexend"/>
              <a:sym typeface="Lexend"/>
            </a:endParaRPr>
          </a:p>
        </p:txBody>
      </p:sp>
      <p:sp>
        <p:nvSpPr>
          <p:cNvPr id="358" name="Google Shape;358;g1f7bcf7858c_0_0"/>
          <p:cNvSpPr txBox="1"/>
          <p:nvPr/>
        </p:nvSpPr>
        <p:spPr>
          <a:xfrm>
            <a:off x="2757325" y="2370467"/>
            <a:ext cx="2993400" cy="3180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chemeClr val="lt1"/>
                </a:solidFill>
                <a:latin typeface="Lexend"/>
                <a:ea typeface="Lexend"/>
                <a:cs typeface="Lexend"/>
                <a:sym typeface="Lexend"/>
              </a:rPr>
              <a:t>Oportunidades</a:t>
            </a:r>
            <a:endParaRPr b="1" i="0" sz="1400" u="none" cap="none" strike="noStrike">
              <a:solidFill>
                <a:schemeClr val="lt1"/>
              </a:solidFill>
              <a:latin typeface="Lexend"/>
              <a:ea typeface="Lexend"/>
              <a:cs typeface="Lexend"/>
              <a:sym typeface="Lexend"/>
            </a:endParaRPr>
          </a:p>
        </p:txBody>
      </p:sp>
      <p:sp>
        <p:nvSpPr>
          <p:cNvPr id="359" name="Google Shape;359;g1f7bcf7858c_0_0"/>
          <p:cNvSpPr txBox="1"/>
          <p:nvPr/>
        </p:nvSpPr>
        <p:spPr>
          <a:xfrm>
            <a:off x="5805568" y="2370467"/>
            <a:ext cx="2993400" cy="3180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chemeClr val="lt1"/>
                </a:solidFill>
                <a:latin typeface="Lexend"/>
                <a:ea typeface="Lexend"/>
                <a:cs typeface="Lexend"/>
                <a:sym typeface="Lexend"/>
              </a:rPr>
              <a:t>Amenazas</a:t>
            </a:r>
            <a:endParaRPr b="1" i="0" sz="1400" u="none" cap="none" strike="noStrike">
              <a:solidFill>
                <a:schemeClr val="lt1"/>
              </a:solidFill>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363" name="Shape 363"/>
        <p:cNvGrpSpPr/>
        <p:nvPr/>
      </p:nvGrpSpPr>
      <p:grpSpPr>
        <a:xfrm>
          <a:off x="0" y="0"/>
          <a:ext cx="0" cy="0"/>
          <a:chOff x="0" y="0"/>
          <a:chExt cx="0" cy="0"/>
        </a:xfrm>
      </p:grpSpPr>
      <p:sp>
        <p:nvSpPr>
          <p:cNvPr id="364" name="Google Shape;364;g36d87c73762_0_27"/>
          <p:cNvSpPr txBox="1"/>
          <p:nvPr/>
        </p:nvSpPr>
        <p:spPr>
          <a:xfrm>
            <a:off x="307375" y="1411550"/>
            <a:ext cx="23121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s" sz="2700" u="none" cap="none" strike="noStrike">
                <a:solidFill>
                  <a:srgbClr val="FFFFFF"/>
                </a:solidFill>
                <a:latin typeface="Lexend"/>
                <a:ea typeface="Lexend"/>
                <a:cs typeface="Lexend"/>
                <a:sym typeface="Lexend"/>
              </a:rPr>
              <a:t>Análisis competitivo</a:t>
            </a:r>
            <a:endParaRPr b="1" i="0" sz="2700" u="none" cap="none" strike="noStrike">
              <a:solidFill>
                <a:srgbClr val="FFFFFF"/>
              </a:solidFill>
              <a:latin typeface="Lexend"/>
              <a:ea typeface="Lexend"/>
              <a:cs typeface="Lexend"/>
              <a:sym typeface="Lexend"/>
            </a:endParaRPr>
          </a:p>
        </p:txBody>
      </p:sp>
      <p:sp>
        <p:nvSpPr>
          <p:cNvPr id="365" name="Google Shape;365;g36d87c73762_0_27"/>
          <p:cNvSpPr txBox="1"/>
          <p:nvPr/>
        </p:nvSpPr>
        <p:spPr>
          <a:xfrm>
            <a:off x="307375" y="2415838"/>
            <a:ext cx="2312100" cy="13161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000000"/>
              </a:buClr>
              <a:buSzPts val="1100"/>
              <a:buFont typeface="Arial"/>
              <a:buNone/>
            </a:pPr>
            <a:r>
              <a:rPr b="1" i="0" lang="es" sz="1200" u="none" cap="none" strike="noStrike">
                <a:solidFill>
                  <a:schemeClr val="lt1"/>
                </a:solidFill>
                <a:latin typeface="Lexend"/>
                <a:ea typeface="Lexend"/>
                <a:cs typeface="Lexend"/>
                <a:sym typeface="Lexend"/>
              </a:rPr>
              <a:t>Proposición de valor</a:t>
            </a:r>
            <a:endParaRPr b="1" i="0" sz="1200" u="none" cap="none" strike="noStrike">
              <a:solidFill>
                <a:schemeClr val="lt1"/>
              </a:solidFill>
              <a:latin typeface="Lexend"/>
              <a:ea typeface="Lexend"/>
              <a:cs typeface="Lexend"/>
              <a:sym typeface="Lexend"/>
            </a:endParaRPr>
          </a:p>
          <a:p>
            <a:pPr indent="0" lvl="0" marL="0" marR="0" rtl="0" algn="l">
              <a:lnSpc>
                <a:spcPct val="115000"/>
              </a:lnSpc>
              <a:spcBef>
                <a:spcPts val="0"/>
              </a:spcBef>
              <a:spcAft>
                <a:spcPts val="0"/>
              </a:spcAft>
              <a:buClr>
                <a:srgbClr val="000000"/>
              </a:buClr>
              <a:buSzPts val="1100"/>
              <a:buFont typeface="Arial"/>
              <a:buNone/>
            </a:pPr>
            <a:r>
              <a:rPr b="0" i="0" lang="es" sz="1000" u="none" cap="none" strike="noStrike">
                <a:solidFill>
                  <a:schemeClr val="lt1"/>
                </a:solidFill>
                <a:latin typeface="Lexend"/>
                <a:ea typeface="Lexend"/>
                <a:cs typeface="Lexend"/>
                <a:sym typeface="Lexend"/>
              </a:rPr>
              <a:t>Señala cuál es el factor que te hace valioso ante los ojos del cliente y qué te hace único. Haz un listado de tus productos y/o servicios y sustenta por qué son diferentes a los de tu competencia. </a:t>
            </a:r>
            <a:endParaRPr b="0" i="0" sz="1000" u="none" cap="none" strike="noStrike">
              <a:solidFill>
                <a:schemeClr val="lt1"/>
              </a:solidFill>
              <a:latin typeface="Lexend"/>
              <a:ea typeface="Lexend"/>
              <a:cs typeface="Lexend"/>
              <a:sym typeface="Lexend"/>
            </a:endParaRPr>
          </a:p>
        </p:txBody>
      </p:sp>
      <p:sp>
        <p:nvSpPr>
          <p:cNvPr id="366" name="Google Shape;366;g36d87c73762_0_27"/>
          <p:cNvSpPr/>
          <p:nvPr/>
        </p:nvSpPr>
        <p:spPr>
          <a:xfrm>
            <a:off x="2895825" y="1164737"/>
            <a:ext cx="1982100" cy="465900"/>
          </a:xfrm>
          <a:prstGeom prst="rect">
            <a:avLst/>
          </a:prstGeom>
          <a:solidFill>
            <a:srgbClr val="4299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g36d87c73762_0_27"/>
          <p:cNvSpPr/>
          <p:nvPr/>
        </p:nvSpPr>
        <p:spPr>
          <a:xfrm>
            <a:off x="2895825" y="1164737"/>
            <a:ext cx="1982100" cy="465900"/>
          </a:xfrm>
          <a:prstGeom prst="rect">
            <a:avLst/>
          </a:prstGeom>
          <a:solidFill>
            <a:srgbClr val="FF6E4F"/>
          </a:solidFill>
          <a:ln>
            <a:noFill/>
          </a:ln>
        </p:spPr>
        <p:txBody>
          <a:bodyPr anchorCtr="0" anchor="ctr" bIns="102100" lIns="68050" spcFirstLastPara="1" rIns="68050" wrap="square" tIns="102100">
            <a:noAutofit/>
          </a:bodyPr>
          <a:lstStyle/>
          <a:p>
            <a:pPr indent="0" lvl="0" marL="0" marR="0" rtl="0" algn="ctr">
              <a:lnSpc>
                <a:spcPct val="100000"/>
              </a:lnSpc>
              <a:spcBef>
                <a:spcPts val="0"/>
              </a:spcBef>
              <a:spcAft>
                <a:spcPts val="0"/>
              </a:spcAft>
              <a:buClr>
                <a:srgbClr val="FFFFFF"/>
              </a:buClr>
              <a:buSzPts val="628"/>
              <a:buFont typeface="Noto Sans"/>
              <a:buNone/>
            </a:pPr>
            <a:r>
              <a:rPr b="1" i="0" lang="es" sz="728" u="none" cap="none" strike="noStrike">
                <a:solidFill>
                  <a:srgbClr val="FFFFFF"/>
                </a:solidFill>
                <a:latin typeface="Lexend"/>
                <a:ea typeface="Lexend"/>
                <a:cs typeface="Lexend"/>
                <a:sym typeface="Lexend"/>
              </a:rPr>
              <a:t>Producto/Servicio</a:t>
            </a:r>
            <a:endParaRPr b="0" i="0" sz="728" u="none" cap="none" strike="noStrike">
              <a:solidFill>
                <a:srgbClr val="000000"/>
              </a:solidFill>
              <a:latin typeface="Lexend"/>
              <a:ea typeface="Lexend"/>
              <a:cs typeface="Lexend"/>
              <a:sym typeface="Lexend"/>
            </a:endParaRPr>
          </a:p>
        </p:txBody>
      </p:sp>
      <p:sp>
        <p:nvSpPr>
          <p:cNvPr id="368" name="Google Shape;368;g36d87c73762_0_27"/>
          <p:cNvSpPr/>
          <p:nvPr/>
        </p:nvSpPr>
        <p:spPr>
          <a:xfrm>
            <a:off x="4877938" y="1164737"/>
            <a:ext cx="907200" cy="465900"/>
          </a:xfrm>
          <a:prstGeom prst="rect">
            <a:avLst/>
          </a:prstGeom>
          <a:solidFill>
            <a:srgbClr val="4299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g36d87c73762_0_27"/>
          <p:cNvSpPr/>
          <p:nvPr/>
        </p:nvSpPr>
        <p:spPr>
          <a:xfrm>
            <a:off x="4877938" y="1164737"/>
            <a:ext cx="907200" cy="465900"/>
          </a:xfrm>
          <a:prstGeom prst="rect">
            <a:avLst/>
          </a:prstGeom>
          <a:solidFill>
            <a:srgbClr val="FF6E4F"/>
          </a:solidFill>
          <a:ln>
            <a:noFill/>
          </a:ln>
        </p:spPr>
        <p:txBody>
          <a:bodyPr anchorCtr="0" anchor="ctr" bIns="102100" lIns="68050" spcFirstLastPara="1" rIns="68050" wrap="square" tIns="102100">
            <a:noAutofit/>
          </a:bodyPr>
          <a:lstStyle/>
          <a:p>
            <a:pPr indent="0" lvl="0" marL="0" marR="0" rtl="0" algn="ctr">
              <a:lnSpc>
                <a:spcPct val="100000"/>
              </a:lnSpc>
              <a:spcBef>
                <a:spcPts val="0"/>
              </a:spcBef>
              <a:spcAft>
                <a:spcPts val="0"/>
              </a:spcAft>
              <a:buClr>
                <a:srgbClr val="FFFFFF"/>
              </a:buClr>
              <a:buSzPts val="628"/>
              <a:buFont typeface="Noto Sans"/>
              <a:buNone/>
            </a:pPr>
            <a:r>
              <a:rPr b="1" i="0" lang="es" sz="728" u="none" cap="none" strike="noStrike">
                <a:solidFill>
                  <a:srgbClr val="FFFFFF"/>
                </a:solidFill>
                <a:latin typeface="Lexend"/>
                <a:ea typeface="Lexend"/>
                <a:cs typeface="Lexend"/>
                <a:sym typeface="Lexend"/>
              </a:rPr>
              <a:t>Precio</a:t>
            </a:r>
            <a:endParaRPr b="0" i="0" sz="728" u="none" cap="none" strike="noStrike">
              <a:solidFill>
                <a:srgbClr val="000000"/>
              </a:solidFill>
              <a:latin typeface="Lexend"/>
              <a:ea typeface="Lexend"/>
              <a:cs typeface="Lexend"/>
              <a:sym typeface="Lexend"/>
            </a:endParaRPr>
          </a:p>
        </p:txBody>
      </p:sp>
      <p:sp>
        <p:nvSpPr>
          <p:cNvPr id="370" name="Google Shape;370;g36d87c73762_0_27"/>
          <p:cNvSpPr/>
          <p:nvPr/>
        </p:nvSpPr>
        <p:spPr>
          <a:xfrm>
            <a:off x="5785185" y="1164737"/>
            <a:ext cx="1269000" cy="465900"/>
          </a:xfrm>
          <a:prstGeom prst="rect">
            <a:avLst/>
          </a:prstGeom>
          <a:solidFill>
            <a:srgbClr val="4299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g36d87c73762_0_27"/>
          <p:cNvSpPr/>
          <p:nvPr/>
        </p:nvSpPr>
        <p:spPr>
          <a:xfrm>
            <a:off x="5785185" y="1164737"/>
            <a:ext cx="1269000" cy="465900"/>
          </a:xfrm>
          <a:prstGeom prst="rect">
            <a:avLst/>
          </a:prstGeom>
          <a:solidFill>
            <a:srgbClr val="FF6E4F"/>
          </a:solidFill>
          <a:ln>
            <a:noFill/>
          </a:ln>
        </p:spPr>
        <p:txBody>
          <a:bodyPr anchorCtr="0" anchor="ctr" bIns="102100" lIns="68050" spcFirstLastPara="1" rIns="68050" wrap="square" tIns="102100">
            <a:noAutofit/>
          </a:bodyPr>
          <a:lstStyle/>
          <a:p>
            <a:pPr indent="0" lvl="0" marL="0" marR="0" rtl="0" algn="ctr">
              <a:lnSpc>
                <a:spcPct val="100000"/>
              </a:lnSpc>
              <a:spcBef>
                <a:spcPts val="0"/>
              </a:spcBef>
              <a:spcAft>
                <a:spcPts val="0"/>
              </a:spcAft>
              <a:buClr>
                <a:srgbClr val="FFFFFF"/>
              </a:buClr>
              <a:buSzPts val="628"/>
              <a:buFont typeface="Noto Sans"/>
              <a:buNone/>
            </a:pPr>
            <a:r>
              <a:rPr b="1" i="0" lang="es" sz="728" u="none" cap="none" strike="noStrike">
                <a:solidFill>
                  <a:srgbClr val="FFFFFF"/>
                </a:solidFill>
                <a:latin typeface="Lexend"/>
                <a:ea typeface="Lexend"/>
                <a:cs typeface="Lexend"/>
                <a:sym typeface="Lexend"/>
              </a:rPr>
              <a:t>Competidor</a:t>
            </a:r>
            <a:endParaRPr b="0" i="0" sz="728" u="none" cap="none" strike="noStrike">
              <a:solidFill>
                <a:srgbClr val="000000"/>
              </a:solidFill>
              <a:latin typeface="Lexend"/>
              <a:ea typeface="Lexend"/>
              <a:cs typeface="Lexend"/>
              <a:sym typeface="Lexend"/>
            </a:endParaRPr>
          </a:p>
        </p:txBody>
      </p:sp>
      <p:sp>
        <p:nvSpPr>
          <p:cNvPr id="372" name="Google Shape;372;g36d87c73762_0_27"/>
          <p:cNvSpPr/>
          <p:nvPr/>
        </p:nvSpPr>
        <p:spPr>
          <a:xfrm>
            <a:off x="7054162" y="1164737"/>
            <a:ext cx="1890900" cy="465900"/>
          </a:xfrm>
          <a:prstGeom prst="rect">
            <a:avLst/>
          </a:prstGeom>
          <a:solidFill>
            <a:srgbClr val="4299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g36d87c73762_0_27"/>
          <p:cNvSpPr/>
          <p:nvPr/>
        </p:nvSpPr>
        <p:spPr>
          <a:xfrm>
            <a:off x="7054162" y="1164737"/>
            <a:ext cx="1890900" cy="465900"/>
          </a:xfrm>
          <a:prstGeom prst="rect">
            <a:avLst/>
          </a:prstGeom>
          <a:solidFill>
            <a:srgbClr val="FF6E4F"/>
          </a:solidFill>
          <a:ln>
            <a:noFill/>
          </a:ln>
        </p:spPr>
        <p:txBody>
          <a:bodyPr anchorCtr="0" anchor="ctr" bIns="102100" lIns="68050" spcFirstLastPara="1" rIns="68050" wrap="square" tIns="102100">
            <a:noAutofit/>
          </a:bodyPr>
          <a:lstStyle/>
          <a:p>
            <a:pPr indent="0" lvl="0" marL="0" marR="0" rtl="0" algn="ctr">
              <a:lnSpc>
                <a:spcPct val="100000"/>
              </a:lnSpc>
              <a:spcBef>
                <a:spcPts val="0"/>
              </a:spcBef>
              <a:spcAft>
                <a:spcPts val="0"/>
              </a:spcAft>
              <a:buClr>
                <a:srgbClr val="FFFFFF"/>
              </a:buClr>
              <a:buSzPts val="628"/>
              <a:buFont typeface="Noto Sans"/>
              <a:buNone/>
            </a:pPr>
            <a:r>
              <a:rPr b="1" i="0" lang="es" sz="728" u="none" cap="none" strike="noStrike">
                <a:solidFill>
                  <a:srgbClr val="FFFFFF"/>
                </a:solidFill>
                <a:latin typeface="Lexend"/>
                <a:ea typeface="Lexend"/>
                <a:cs typeface="Lexend"/>
                <a:sym typeface="Lexend"/>
              </a:rPr>
              <a:t>Diferenciador</a:t>
            </a:r>
            <a:endParaRPr b="0" i="0" sz="728" u="none" cap="none" strike="noStrike">
              <a:solidFill>
                <a:srgbClr val="000000"/>
              </a:solidFill>
              <a:latin typeface="Lexend"/>
              <a:ea typeface="Lexend"/>
              <a:cs typeface="Lexend"/>
              <a:sym typeface="Lexend"/>
            </a:endParaRPr>
          </a:p>
        </p:txBody>
      </p:sp>
      <p:sp>
        <p:nvSpPr>
          <p:cNvPr id="374" name="Google Shape;374;g36d87c73762_0_27"/>
          <p:cNvSpPr/>
          <p:nvPr/>
        </p:nvSpPr>
        <p:spPr>
          <a:xfrm>
            <a:off x="2895825" y="1630914"/>
            <a:ext cx="6048900" cy="627000"/>
          </a:xfrm>
          <a:prstGeom prst="rect">
            <a:avLst/>
          </a:prstGeom>
          <a:solidFill>
            <a:srgbClr val="4299E1">
              <a:alpha val="2000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375" name="Google Shape;375;g36d87c73762_0_27"/>
          <p:cNvSpPr/>
          <p:nvPr/>
        </p:nvSpPr>
        <p:spPr>
          <a:xfrm>
            <a:off x="2895825" y="1630914"/>
            <a:ext cx="1982100" cy="6270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1A365D"/>
                </a:solidFill>
                <a:latin typeface="Lexend"/>
                <a:ea typeface="Lexend"/>
                <a:cs typeface="Lexend"/>
                <a:sym typeface="Lexend"/>
              </a:rPr>
              <a:t>Solución Integrada Premium</a:t>
            </a:r>
            <a:endParaRPr b="0" i="0" sz="728" u="none" cap="none" strike="noStrike">
              <a:solidFill>
                <a:srgbClr val="1A365D"/>
              </a:solidFill>
              <a:latin typeface="Lexend"/>
              <a:ea typeface="Lexend"/>
              <a:cs typeface="Lexend"/>
              <a:sym typeface="Lexend"/>
            </a:endParaRPr>
          </a:p>
        </p:txBody>
      </p:sp>
      <p:sp>
        <p:nvSpPr>
          <p:cNvPr id="376" name="Google Shape;376;g36d87c73762_0_27"/>
          <p:cNvSpPr/>
          <p:nvPr/>
        </p:nvSpPr>
        <p:spPr>
          <a:xfrm>
            <a:off x="4877938" y="1630914"/>
            <a:ext cx="907200" cy="6270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$850/mes</a:t>
            </a:r>
            <a:endParaRPr b="0" i="0" sz="728" u="none" cap="none" strike="noStrike">
              <a:solidFill>
                <a:srgbClr val="374151"/>
              </a:solidFill>
              <a:latin typeface="Lexend"/>
              <a:ea typeface="Lexend"/>
              <a:cs typeface="Lexend"/>
              <a:sym typeface="Lexend"/>
            </a:endParaRPr>
          </a:p>
        </p:txBody>
      </p:sp>
      <p:sp>
        <p:nvSpPr>
          <p:cNvPr id="377" name="Google Shape;377;g36d87c73762_0_27"/>
          <p:cNvSpPr/>
          <p:nvPr/>
        </p:nvSpPr>
        <p:spPr>
          <a:xfrm>
            <a:off x="5785185" y="1630914"/>
            <a:ext cx="1269000" cy="6270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Nuestra Empresa</a:t>
            </a:r>
            <a:endParaRPr b="0" i="0" sz="728" u="none" cap="none" strike="noStrike">
              <a:solidFill>
                <a:srgbClr val="374151"/>
              </a:solidFill>
              <a:latin typeface="Lexend"/>
              <a:ea typeface="Lexend"/>
              <a:cs typeface="Lexend"/>
              <a:sym typeface="Lexend"/>
            </a:endParaRPr>
          </a:p>
        </p:txBody>
      </p:sp>
      <p:sp>
        <p:nvSpPr>
          <p:cNvPr id="378" name="Google Shape;378;g36d87c73762_0_27"/>
          <p:cNvSpPr/>
          <p:nvPr/>
        </p:nvSpPr>
        <p:spPr>
          <a:xfrm>
            <a:off x="7054162" y="1630914"/>
            <a:ext cx="1890900" cy="6270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IA Avanzada + Soporte 24/7</a:t>
            </a:r>
            <a:endParaRPr b="0" i="0" sz="728" u="none" cap="none" strike="noStrike">
              <a:solidFill>
                <a:srgbClr val="374151"/>
              </a:solidFill>
              <a:latin typeface="Lexend"/>
              <a:ea typeface="Lexend"/>
              <a:cs typeface="Lexend"/>
              <a:sym typeface="Lexend"/>
            </a:endParaRPr>
          </a:p>
        </p:txBody>
      </p:sp>
      <p:sp>
        <p:nvSpPr>
          <p:cNvPr id="379" name="Google Shape;379;g36d87c73762_0_27"/>
          <p:cNvSpPr/>
          <p:nvPr/>
        </p:nvSpPr>
        <p:spPr>
          <a:xfrm>
            <a:off x="2895825" y="2252483"/>
            <a:ext cx="6048900" cy="4272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380" name="Google Shape;380;g36d87c73762_0_27"/>
          <p:cNvSpPr/>
          <p:nvPr/>
        </p:nvSpPr>
        <p:spPr>
          <a:xfrm>
            <a:off x="2895825" y="2252483"/>
            <a:ext cx="1982100" cy="427200"/>
          </a:xfrm>
          <a:prstGeom prst="rect">
            <a:avLst/>
          </a:prstGeom>
          <a:solidFill>
            <a:schemeClr val="lt1"/>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Plataforma Estándar</a:t>
            </a:r>
            <a:endParaRPr b="1" i="0" sz="728" u="none" cap="none" strike="noStrike">
              <a:solidFill>
                <a:srgbClr val="374151"/>
              </a:solidFill>
              <a:latin typeface="Lexend"/>
              <a:ea typeface="Lexend"/>
              <a:cs typeface="Lexend"/>
              <a:sym typeface="Lexend"/>
            </a:endParaRPr>
          </a:p>
        </p:txBody>
      </p:sp>
      <p:sp>
        <p:nvSpPr>
          <p:cNvPr id="381" name="Google Shape;381;g36d87c73762_0_27"/>
          <p:cNvSpPr/>
          <p:nvPr/>
        </p:nvSpPr>
        <p:spPr>
          <a:xfrm>
            <a:off x="4877938" y="2252483"/>
            <a:ext cx="907200" cy="427200"/>
          </a:xfrm>
          <a:prstGeom prst="rect">
            <a:avLst/>
          </a:prstGeom>
          <a:solidFill>
            <a:schemeClr val="lt1"/>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$650/mes</a:t>
            </a:r>
            <a:endParaRPr b="1" i="0" sz="728" u="none" cap="none" strike="noStrike">
              <a:solidFill>
                <a:srgbClr val="374151"/>
              </a:solidFill>
              <a:latin typeface="Lexend"/>
              <a:ea typeface="Lexend"/>
              <a:cs typeface="Lexend"/>
              <a:sym typeface="Lexend"/>
            </a:endParaRPr>
          </a:p>
        </p:txBody>
      </p:sp>
      <p:sp>
        <p:nvSpPr>
          <p:cNvPr id="382" name="Google Shape;382;g36d87c73762_0_27"/>
          <p:cNvSpPr/>
          <p:nvPr/>
        </p:nvSpPr>
        <p:spPr>
          <a:xfrm>
            <a:off x="5785185" y="2252483"/>
            <a:ext cx="1269000" cy="427200"/>
          </a:xfrm>
          <a:prstGeom prst="rect">
            <a:avLst/>
          </a:prstGeom>
          <a:solidFill>
            <a:schemeClr val="lt1"/>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Competidor A</a:t>
            </a:r>
            <a:endParaRPr b="1" i="0" sz="728" u="none" cap="none" strike="noStrike">
              <a:solidFill>
                <a:srgbClr val="374151"/>
              </a:solidFill>
              <a:latin typeface="Lexend"/>
              <a:ea typeface="Lexend"/>
              <a:cs typeface="Lexend"/>
              <a:sym typeface="Lexend"/>
            </a:endParaRPr>
          </a:p>
        </p:txBody>
      </p:sp>
      <p:sp>
        <p:nvSpPr>
          <p:cNvPr id="383" name="Google Shape;383;g36d87c73762_0_27"/>
          <p:cNvSpPr/>
          <p:nvPr/>
        </p:nvSpPr>
        <p:spPr>
          <a:xfrm>
            <a:off x="7054162" y="2252483"/>
            <a:ext cx="1890900" cy="427200"/>
          </a:xfrm>
          <a:prstGeom prst="rect">
            <a:avLst/>
          </a:prstGeom>
          <a:solidFill>
            <a:schemeClr val="lt1"/>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Reconocimiento de marca</a:t>
            </a:r>
            <a:endParaRPr b="1" i="0" sz="728" u="none" cap="none" strike="noStrike">
              <a:solidFill>
                <a:srgbClr val="374151"/>
              </a:solidFill>
              <a:latin typeface="Lexend"/>
              <a:ea typeface="Lexend"/>
              <a:cs typeface="Lexend"/>
              <a:sym typeface="Lexend"/>
            </a:endParaRPr>
          </a:p>
        </p:txBody>
      </p:sp>
      <p:sp>
        <p:nvSpPr>
          <p:cNvPr id="384" name="Google Shape;384;g36d87c73762_0_27"/>
          <p:cNvSpPr/>
          <p:nvPr/>
        </p:nvSpPr>
        <p:spPr>
          <a:xfrm>
            <a:off x="2895825" y="2679813"/>
            <a:ext cx="1982100" cy="4332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Solución Básica</a:t>
            </a:r>
            <a:endParaRPr b="1" i="0" sz="728" u="none" cap="none" strike="noStrike">
              <a:solidFill>
                <a:srgbClr val="374151"/>
              </a:solidFill>
              <a:latin typeface="Lexend"/>
              <a:ea typeface="Lexend"/>
              <a:cs typeface="Lexend"/>
              <a:sym typeface="Lexend"/>
            </a:endParaRPr>
          </a:p>
        </p:txBody>
      </p:sp>
      <p:sp>
        <p:nvSpPr>
          <p:cNvPr id="385" name="Google Shape;385;g36d87c73762_0_27"/>
          <p:cNvSpPr/>
          <p:nvPr/>
        </p:nvSpPr>
        <p:spPr>
          <a:xfrm>
            <a:off x="4877938" y="2679813"/>
            <a:ext cx="907200" cy="4332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$450/mes</a:t>
            </a:r>
            <a:endParaRPr b="1" i="0" sz="728" u="none" cap="none" strike="noStrike">
              <a:solidFill>
                <a:srgbClr val="374151"/>
              </a:solidFill>
              <a:latin typeface="Lexend"/>
              <a:ea typeface="Lexend"/>
              <a:cs typeface="Lexend"/>
              <a:sym typeface="Lexend"/>
            </a:endParaRPr>
          </a:p>
        </p:txBody>
      </p:sp>
      <p:sp>
        <p:nvSpPr>
          <p:cNvPr id="386" name="Google Shape;386;g36d87c73762_0_27"/>
          <p:cNvSpPr/>
          <p:nvPr/>
        </p:nvSpPr>
        <p:spPr>
          <a:xfrm>
            <a:off x="5785185" y="2679813"/>
            <a:ext cx="1269000" cy="4332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Competidor B</a:t>
            </a:r>
            <a:endParaRPr b="1" i="0" sz="728" u="none" cap="none" strike="noStrike">
              <a:solidFill>
                <a:srgbClr val="374151"/>
              </a:solidFill>
              <a:latin typeface="Lexend"/>
              <a:ea typeface="Lexend"/>
              <a:cs typeface="Lexend"/>
              <a:sym typeface="Lexend"/>
            </a:endParaRPr>
          </a:p>
        </p:txBody>
      </p:sp>
      <p:sp>
        <p:nvSpPr>
          <p:cNvPr id="387" name="Google Shape;387;g36d87c73762_0_27"/>
          <p:cNvSpPr/>
          <p:nvPr/>
        </p:nvSpPr>
        <p:spPr>
          <a:xfrm>
            <a:off x="7054162" y="2679813"/>
            <a:ext cx="1890900" cy="4332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Precio competitivo</a:t>
            </a:r>
            <a:endParaRPr b="1" i="0" sz="728" u="none" cap="none" strike="noStrike">
              <a:solidFill>
                <a:srgbClr val="374151"/>
              </a:solidFill>
              <a:latin typeface="Lexend"/>
              <a:ea typeface="Lexend"/>
              <a:cs typeface="Lexend"/>
              <a:sym typeface="Lexend"/>
            </a:endParaRPr>
          </a:p>
        </p:txBody>
      </p:sp>
      <p:sp>
        <p:nvSpPr>
          <p:cNvPr id="388" name="Google Shape;388;g36d87c73762_0_27"/>
          <p:cNvSpPr/>
          <p:nvPr/>
        </p:nvSpPr>
        <p:spPr>
          <a:xfrm>
            <a:off x="2895825" y="3112692"/>
            <a:ext cx="6048900" cy="4332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389" name="Google Shape;389;g36d87c73762_0_27"/>
          <p:cNvSpPr/>
          <p:nvPr/>
        </p:nvSpPr>
        <p:spPr>
          <a:xfrm>
            <a:off x="2895825" y="3112692"/>
            <a:ext cx="1982100" cy="433200"/>
          </a:xfrm>
          <a:prstGeom prst="rect">
            <a:avLst/>
          </a:prstGeom>
          <a:solidFill>
            <a:schemeClr val="lt1"/>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Suite Empresarial</a:t>
            </a:r>
            <a:endParaRPr b="1" i="0" sz="728" u="none" cap="none" strike="noStrike">
              <a:solidFill>
                <a:srgbClr val="374151"/>
              </a:solidFill>
              <a:latin typeface="Lexend"/>
              <a:ea typeface="Lexend"/>
              <a:cs typeface="Lexend"/>
              <a:sym typeface="Lexend"/>
            </a:endParaRPr>
          </a:p>
        </p:txBody>
      </p:sp>
      <p:sp>
        <p:nvSpPr>
          <p:cNvPr id="390" name="Google Shape;390;g36d87c73762_0_27"/>
          <p:cNvSpPr/>
          <p:nvPr/>
        </p:nvSpPr>
        <p:spPr>
          <a:xfrm>
            <a:off x="4877938" y="3112692"/>
            <a:ext cx="907200" cy="433200"/>
          </a:xfrm>
          <a:prstGeom prst="rect">
            <a:avLst/>
          </a:prstGeom>
          <a:solidFill>
            <a:schemeClr val="lt1"/>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$1,200/mes</a:t>
            </a:r>
            <a:endParaRPr b="1" i="0" sz="728" u="none" cap="none" strike="noStrike">
              <a:solidFill>
                <a:srgbClr val="374151"/>
              </a:solidFill>
              <a:latin typeface="Lexend"/>
              <a:ea typeface="Lexend"/>
              <a:cs typeface="Lexend"/>
              <a:sym typeface="Lexend"/>
            </a:endParaRPr>
          </a:p>
        </p:txBody>
      </p:sp>
      <p:sp>
        <p:nvSpPr>
          <p:cNvPr id="391" name="Google Shape;391;g36d87c73762_0_27"/>
          <p:cNvSpPr/>
          <p:nvPr/>
        </p:nvSpPr>
        <p:spPr>
          <a:xfrm>
            <a:off x="5785185" y="3112692"/>
            <a:ext cx="1269000" cy="433200"/>
          </a:xfrm>
          <a:prstGeom prst="rect">
            <a:avLst/>
          </a:prstGeom>
          <a:solidFill>
            <a:schemeClr val="lt1"/>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Competidor C</a:t>
            </a:r>
            <a:endParaRPr b="1" i="0" sz="728" u="none" cap="none" strike="noStrike">
              <a:solidFill>
                <a:srgbClr val="374151"/>
              </a:solidFill>
              <a:latin typeface="Lexend"/>
              <a:ea typeface="Lexend"/>
              <a:cs typeface="Lexend"/>
              <a:sym typeface="Lexend"/>
            </a:endParaRPr>
          </a:p>
        </p:txBody>
      </p:sp>
      <p:sp>
        <p:nvSpPr>
          <p:cNvPr id="392" name="Google Shape;392;g36d87c73762_0_27"/>
          <p:cNvSpPr/>
          <p:nvPr/>
        </p:nvSpPr>
        <p:spPr>
          <a:xfrm>
            <a:off x="7054162" y="3112692"/>
            <a:ext cx="1890900" cy="433200"/>
          </a:xfrm>
          <a:prstGeom prst="rect">
            <a:avLst/>
          </a:prstGeom>
          <a:solidFill>
            <a:schemeClr val="lt1"/>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Integración vertical</a:t>
            </a:r>
            <a:endParaRPr b="1" i="0" sz="728" u="none" cap="none" strike="noStrike">
              <a:solidFill>
                <a:srgbClr val="374151"/>
              </a:solidFill>
              <a:latin typeface="Lexend"/>
              <a:ea typeface="Lexend"/>
              <a:cs typeface="Lexend"/>
              <a:sym typeface="Lexend"/>
            </a:endParaRPr>
          </a:p>
        </p:txBody>
      </p:sp>
      <p:sp>
        <p:nvSpPr>
          <p:cNvPr id="393" name="Google Shape;393;g36d87c73762_0_27"/>
          <p:cNvSpPr/>
          <p:nvPr/>
        </p:nvSpPr>
        <p:spPr>
          <a:xfrm>
            <a:off x="2895825" y="3545570"/>
            <a:ext cx="1982100" cy="4332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Herramienta Especializada</a:t>
            </a:r>
            <a:endParaRPr b="1" i="0" sz="728" u="none" cap="none" strike="noStrike">
              <a:solidFill>
                <a:srgbClr val="374151"/>
              </a:solidFill>
              <a:latin typeface="Lexend"/>
              <a:ea typeface="Lexend"/>
              <a:cs typeface="Lexend"/>
              <a:sym typeface="Lexend"/>
            </a:endParaRPr>
          </a:p>
        </p:txBody>
      </p:sp>
      <p:sp>
        <p:nvSpPr>
          <p:cNvPr id="394" name="Google Shape;394;g36d87c73762_0_27"/>
          <p:cNvSpPr/>
          <p:nvPr/>
        </p:nvSpPr>
        <p:spPr>
          <a:xfrm>
            <a:off x="4877938" y="3545570"/>
            <a:ext cx="907200" cy="4332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$300/mes</a:t>
            </a:r>
            <a:endParaRPr b="1" i="0" sz="728" u="none" cap="none" strike="noStrike">
              <a:solidFill>
                <a:srgbClr val="374151"/>
              </a:solidFill>
              <a:latin typeface="Lexend"/>
              <a:ea typeface="Lexend"/>
              <a:cs typeface="Lexend"/>
              <a:sym typeface="Lexend"/>
            </a:endParaRPr>
          </a:p>
        </p:txBody>
      </p:sp>
      <p:sp>
        <p:nvSpPr>
          <p:cNvPr id="395" name="Google Shape;395;g36d87c73762_0_27"/>
          <p:cNvSpPr/>
          <p:nvPr/>
        </p:nvSpPr>
        <p:spPr>
          <a:xfrm>
            <a:off x="5785185" y="3545570"/>
            <a:ext cx="1269000" cy="4332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374151"/>
                </a:solidFill>
                <a:latin typeface="Lexend"/>
                <a:ea typeface="Lexend"/>
                <a:cs typeface="Lexend"/>
                <a:sym typeface="Lexend"/>
              </a:rPr>
              <a:t>Competidor D</a:t>
            </a:r>
            <a:endParaRPr b="1" i="0" sz="728" u="none" cap="none" strike="noStrike">
              <a:solidFill>
                <a:srgbClr val="374151"/>
              </a:solidFill>
              <a:latin typeface="Lexend"/>
              <a:ea typeface="Lexend"/>
              <a:cs typeface="Lexend"/>
              <a:sym typeface="Lexend"/>
            </a:endParaRPr>
          </a:p>
        </p:txBody>
      </p:sp>
      <p:sp>
        <p:nvSpPr>
          <p:cNvPr id="396" name="Google Shape;396;g36d87c73762_0_27"/>
          <p:cNvSpPr/>
          <p:nvPr/>
        </p:nvSpPr>
        <p:spPr>
          <a:xfrm>
            <a:off x="7054162" y="3545570"/>
            <a:ext cx="1890900" cy="433200"/>
          </a:xfrm>
          <a:prstGeom prst="rect">
            <a:avLst/>
          </a:prstGeom>
          <a:solidFill>
            <a:srgbClr val="FDF1E5"/>
          </a:solidFill>
          <a:ln>
            <a:noFill/>
          </a:ln>
        </p:spPr>
        <p:txBody>
          <a:bodyPr anchorCtr="0" anchor="ctr"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628"/>
              <a:buFont typeface="Noto Sans"/>
              <a:buNone/>
            </a:pPr>
            <a:r>
              <a:rPr b="1" i="0" lang="es" sz="728" u="none" cap="none" strike="noStrike">
                <a:solidFill>
                  <a:srgbClr val="1A365D"/>
                </a:solidFill>
                <a:latin typeface="Lexend"/>
                <a:ea typeface="Lexend"/>
                <a:cs typeface="Lexend"/>
                <a:sym typeface="Lexend"/>
              </a:rPr>
              <a:t>Nicho específico</a:t>
            </a:r>
            <a:endParaRPr b="1" i="0" sz="728" u="none" cap="none" strike="noStrike">
              <a:solidFill>
                <a:srgbClr val="1A365D"/>
              </a:solidFill>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400" name="Shape 400"/>
        <p:cNvGrpSpPr/>
        <p:nvPr/>
      </p:nvGrpSpPr>
      <p:grpSpPr>
        <a:xfrm>
          <a:off x="0" y="0"/>
          <a:ext cx="0" cy="0"/>
          <a:chOff x="0" y="0"/>
          <a:chExt cx="0" cy="0"/>
        </a:xfrm>
      </p:grpSpPr>
      <p:sp>
        <p:nvSpPr>
          <p:cNvPr id="401" name="Google Shape;401;g36d87c73762_0_508"/>
          <p:cNvSpPr txBox="1"/>
          <p:nvPr/>
        </p:nvSpPr>
        <p:spPr>
          <a:xfrm>
            <a:off x="375575" y="988225"/>
            <a:ext cx="30852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s" sz="2700" u="none" cap="none" strike="noStrike">
                <a:solidFill>
                  <a:schemeClr val="lt1"/>
                </a:solidFill>
                <a:latin typeface="Lexend"/>
                <a:ea typeface="Lexend"/>
                <a:cs typeface="Lexend"/>
                <a:sym typeface="Lexend"/>
              </a:rPr>
              <a:t>Análisis</a:t>
            </a:r>
            <a:endParaRPr b="1" i="0" sz="2700" u="none" cap="none" strike="noStrike">
              <a:solidFill>
                <a:schemeClr val="lt1"/>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rPr b="1" i="0" lang="es" sz="2700" u="none" cap="none" strike="noStrike">
                <a:solidFill>
                  <a:schemeClr val="lt1"/>
                </a:solidFill>
                <a:latin typeface="Lexend"/>
                <a:ea typeface="Lexend"/>
                <a:cs typeface="Lexend"/>
                <a:sym typeface="Lexend"/>
              </a:rPr>
              <a:t>competitivo</a:t>
            </a:r>
            <a:endParaRPr b="1" i="0" sz="2700" u="none" cap="none" strike="noStrike">
              <a:solidFill>
                <a:schemeClr val="lt1"/>
              </a:solidFill>
              <a:latin typeface="Lexend"/>
              <a:ea typeface="Lexend"/>
              <a:cs typeface="Lexend"/>
              <a:sym typeface="Lexend"/>
            </a:endParaRPr>
          </a:p>
        </p:txBody>
      </p:sp>
      <p:sp>
        <p:nvSpPr>
          <p:cNvPr id="402" name="Google Shape;402;g36d87c73762_0_508"/>
          <p:cNvSpPr/>
          <p:nvPr/>
        </p:nvSpPr>
        <p:spPr>
          <a:xfrm>
            <a:off x="3807350" y="657575"/>
            <a:ext cx="257100" cy="2571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403" name="Google Shape;403;g36d87c73762_0_508"/>
          <p:cNvPicPr preferRelativeResize="0"/>
          <p:nvPr/>
        </p:nvPicPr>
        <p:blipFill rotWithShape="1">
          <a:blip r:embed="rId3">
            <a:alphaModFix/>
          </a:blip>
          <a:srcRect b="0" l="0" r="0" t="0"/>
          <a:stretch/>
        </p:blipFill>
        <p:spPr>
          <a:xfrm>
            <a:off x="3878788" y="728975"/>
            <a:ext cx="114300" cy="114300"/>
          </a:xfrm>
          <a:prstGeom prst="rect">
            <a:avLst/>
          </a:prstGeom>
          <a:noFill/>
          <a:ln>
            <a:noFill/>
          </a:ln>
        </p:spPr>
      </p:pic>
      <p:sp>
        <p:nvSpPr>
          <p:cNvPr id="404" name="Google Shape;404;g36d87c73762_0_508"/>
          <p:cNvSpPr/>
          <p:nvPr/>
        </p:nvSpPr>
        <p:spPr>
          <a:xfrm>
            <a:off x="4150250" y="657575"/>
            <a:ext cx="33273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chemeClr val="lt2"/>
                </a:solidFill>
                <a:latin typeface="Lexend"/>
                <a:ea typeface="Lexend"/>
                <a:cs typeface="Lexend"/>
                <a:sym typeface="Lexend"/>
              </a:rPr>
              <a:t>Barreras de entrada</a:t>
            </a:r>
            <a:endParaRPr b="0" i="0" sz="1350" u="none" cap="none" strike="noStrike">
              <a:solidFill>
                <a:schemeClr val="lt2"/>
              </a:solidFill>
              <a:latin typeface="Lexend"/>
              <a:ea typeface="Lexend"/>
              <a:cs typeface="Lexend"/>
              <a:sym typeface="Lexend"/>
            </a:endParaRPr>
          </a:p>
        </p:txBody>
      </p:sp>
      <p:sp>
        <p:nvSpPr>
          <p:cNvPr id="405" name="Google Shape;405;g36d87c73762_0_508"/>
          <p:cNvSpPr/>
          <p:nvPr/>
        </p:nvSpPr>
        <p:spPr>
          <a:xfrm>
            <a:off x="3807350" y="1659025"/>
            <a:ext cx="4961100" cy="3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942" u="none" cap="none" strike="noStrike">
                <a:solidFill>
                  <a:schemeClr val="lt1"/>
                </a:solidFill>
                <a:latin typeface="Lexend"/>
                <a:ea typeface="Lexend"/>
                <a:cs typeface="Lexend"/>
                <a:sym typeface="Lexend"/>
              </a:rPr>
              <a:t>El sector presenta barreras significativas para nuevos entrantes, principalmente por los altos costos de desarrollo.</a:t>
            </a:r>
            <a:endParaRPr b="0" i="0" sz="942" u="none" cap="none" strike="noStrike">
              <a:solidFill>
                <a:schemeClr val="lt1"/>
              </a:solidFill>
              <a:latin typeface="Lexend"/>
              <a:ea typeface="Lexend"/>
              <a:cs typeface="Lexend"/>
              <a:sym typeface="Lexend"/>
            </a:endParaRPr>
          </a:p>
        </p:txBody>
      </p:sp>
      <p:sp>
        <p:nvSpPr>
          <p:cNvPr id="406" name="Google Shape;406;g36d87c73762_0_508"/>
          <p:cNvSpPr/>
          <p:nvPr/>
        </p:nvSpPr>
        <p:spPr>
          <a:xfrm>
            <a:off x="375638" y="2314026"/>
            <a:ext cx="257100" cy="2571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407" name="Google Shape;407;g36d87c73762_0_508"/>
          <p:cNvPicPr preferRelativeResize="0"/>
          <p:nvPr/>
        </p:nvPicPr>
        <p:blipFill rotWithShape="1">
          <a:blip r:embed="rId4">
            <a:alphaModFix/>
          </a:blip>
          <a:srcRect b="0" l="0" r="0" t="0"/>
          <a:stretch/>
        </p:blipFill>
        <p:spPr>
          <a:xfrm>
            <a:off x="447076" y="2385426"/>
            <a:ext cx="114300" cy="114300"/>
          </a:xfrm>
          <a:prstGeom prst="rect">
            <a:avLst/>
          </a:prstGeom>
          <a:noFill/>
          <a:ln>
            <a:noFill/>
          </a:ln>
        </p:spPr>
      </p:pic>
      <p:sp>
        <p:nvSpPr>
          <p:cNvPr id="408" name="Google Shape;408;g36d87c73762_0_508"/>
          <p:cNvSpPr/>
          <p:nvPr/>
        </p:nvSpPr>
        <p:spPr>
          <a:xfrm>
            <a:off x="718538" y="2314026"/>
            <a:ext cx="17109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chemeClr val="lt2"/>
                </a:solidFill>
                <a:latin typeface="Lexend"/>
                <a:ea typeface="Lexend"/>
                <a:cs typeface="Lexend"/>
                <a:sym typeface="Lexend"/>
              </a:rPr>
              <a:t>Propuesta de valor</a:t>
            </a:r>
            <a:endParaRPr b="0" i="0" sz="1350" u="none" cap="none" strike="noStrike">
              <a:solidFill>
                <a:schemeClr val="lt2"/>
              </a:solidFill>
              <a:latin typeface="Lexend"/>
              <a:ea typeface="Lexend"/>
              <a:cs typeface="Lexend"/>
              <a:sym typeface="Lexend"/>
            </a:endParaRPr>
          </a:p>
        </p:txBody>
      </p:sp>
      <p:sp>
        <p:nvSpPr>
          <p:cNvPr id="409" name="Google Shape;409;g36d87c73762_0_508"/>
          <p:cNvSpPr/>
          <p:nvPr/>
        </p:nvSpPr>
        <p:spPr>
          <a:xfrm>
            <a:off x="375638" y="3042625"/>
            <a:ext cx="4200600" cy="1443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10" name="Google Shape;410;g36d87c73762_0_508"/>
          <p:cNvSpPr/>
          <p:nvPr/>
        </p:nvSpPr>
        <p:spPr>
          <a:xfrm>
            <a:off x="518513" y="3292834"/>
            <a:ext cx="3914700" cy="200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42"/>
              <a:buFont typeface="Noto Sans"/>
              <a:buNone/>
            </a:pPr>
            <a:r>
              <a:rPr b="1" i="0" lang="es" sz="1042" u="none" cap="none" strike="noStrike">
                <a:solidFill>
                  <a:srgbClr val="FFFFFF"/>
                </a:solidFill>
                <a:latin typeface="Lexend"/>
                <a:ea typeface="Lexend"/>
                <a:cs typeface="Lexend"/>
                <a:sym typeface="Lexend"/>
              </a:rPr>
              <a:t>Valor diferencial</a:t>
            </a:r>
            <a:endParaRPr b="0" i="0" sz="1042" u="none" cap="none" strike="noStrike">
              <a:solidFill>
                <a:schemeClr val="dk1"/>
              </a:solidFill>
              <a:latin typeface="Lexend"/>
              <a:ea typeface="Lexend"/>
              <a:cs typeface="Lexend"/>
              <a:sym typeface="Lexend"/>
            </a:endParaRPr>
          </a:p>
        </p:txBody>
      </p:sp>
      <p:sp>
        <p:nvSpPr>
          <p:cNvPr id="411" name="Google Shape;411;g36d87c73762_0_508"/>
          <p:cNvSpPr/>
          <p:nvPr/>
        </p:nvSpPr>
        <p:spPr>
          <a:xfrm>
            <a:off x="518513" y="3550009"/>
            <a:ext cx="3914700" cy="34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837"/>
              <a:buFont typeface="Noto Sans"/>
              <a:buNone/>
            </a:pPr>
            <a:r>
              <a:rPr b="0" i="0" lang="es" sz="837" u="none" cap="none" strike="noStrike">
                <a:solidFill>
                  <a:srgbClr val="FFFFFF"/>
                </a:solidFill>
                <a:latin typeface="Lexend"/>
                <a:ea typeface="Lexend"/>
                <a:cs typeface="Lexend"/>
                <a:sym typeface="Lexend"/>
              </a:rPr>
              <a:t>"Soluciones integradas que combinan tecnología avanzada con servicio personalizado, reduciendo costos operativos en un 30%."</a:t>
            </a:r>
            <a:endParaRPr b="0" i="0" sz="837" u="none" cap="none" strike="noStrike">
              <a:solidFill>
                <a:schemeClr val="dk1"/>
              </a:solidFill>
              <a:latin typeface="Lexend"/>
              <a:ea typeface="Lexend"/>
              <a:cs typeface="Lexend"/>
              <a:sym typeface="Lexend"/>
            </a:endParaRPr>
          </a:p>
        </p:txBody>
      </p:sp>
      <p:pic>
        <p:nvPicPr>
          <p:cNvPr descr="preencoded.png" id="412" name="Google Shape;412;g36d87c73762_0_508"/>
          <p:cNvPicPr preferRelativeResize="0"/>
          <p:nvPr/>
        </p:nvPicPr>
        <p:blipFill rotWithShape="1">
          <a:blip r:embed="rId5">
            <a:alphaModFix/>
          </a:blip>
          <a:srcRect b="0" l="0" r="0" t="0"/>
          <a:stretch/>
        </p:blipFill>
        <p:spPr>
          <a:xfrm>
            <a:off x="1071540" y="3949981"/>
            <a:ext cx="160734" cy="142875"/>
          </a:xfrm>
          <a:prstGeom prst="rect">
            <a:avLst/>
          </a:prstGeom>
          <a:noFill/>
          <a:ln>
            <a:noFill/>
          </a:ln>
        </p:spPr>
      </p:pic>
      <p:sp>
        <p:nvSpPr>
          <p:cNvPr id="413" name="Google Shape;413;g36d87c73762_0_508"/>
          <p:cNvSpPr/>
          <p:nvPr/>
        </p:nvSpPr>
        <p:spPr>
          <a:xfrm>
            <a:off x="518513" y="4121431"/>
            <a:ext cx="1266900" cy="114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628"/>
              <a:buFont typeface="Noto Sans"/>
              <a:buNone/>
            </a:pPr>
            <a:r>
              <a:rPr b="0" i="0" lang="es" sz="628" u="none" cap="none" strike="noStrike">
                <a:solidFill>
                  <a:srgbClr val="FFFFFF"/>
                </a:solidFill>
                <a:latin typeface="Lexend"/>
                <a:ea typeface="Lexend"/>
                <a:cs typeface="Lexend"/>
                <a:sym typeface="Lexend"/>
              </a:rPr>
              <a:t>Eficiencia</a:t>
            </a:r>
            <a:endParaRPr b="0" i="0" sz="628" u="none" cap="none" strike="noStrike">
              <a:solidFill>
                <a:schemeClr val="dk1"/>
              </a:solidFill>
              <a:latin typeface="Lexend"/>
              <a:ea typeface="Lexend"/>
              <a:cs typeface="Lexend"/>
              <a:sym typeface="Lexend"/>
            </a:endParaRPr>
          </a:p>
        </p:txBody>
      </p:sp>
      <p:pic>
        <p:nvPicPr>
          <p:cNvPr descr="preencoded.png" id="414" name="Google Shape;414;g36d87c73762_0_508"/>
          <p:cNvPicPr preferRelativeResize="0"/>
          <p:nvPr/>
        </p:nvPicPr>
        <p:blipFill rotWithShape="1">
          <a:blip r:embed="rId6">
            <a:alphaModFix/>
          </a:blip>
          <a:srcRect b="0" l="0" r="0" t="0"/>
          <a:stretch/>
        </p:blipFill>
        <p:spPr>
          <a:xfrm>
            <a:off x="2395505" y="3949981"/>
            <a:ext cx="160734" cy="142875"/>
          </a:xfrm>
          <a:prstGeom prst="rect">
            <a:avLst/>
          </a:prstGeom>
          <a:noFill/>
          <a:ln>
            <a:noFill/>
          </a:ln>
        </p:spPr>
      </p:pic>
      <p:sp>
        <p:nvSpPr>
          <p:cNvPr id="415" name="Google Shape;415;g36d87c73762_0_508"/>
          <p:cNvSpPr/>
          <p:nvPr/>
        </p:nvSpPr>
        <p:spPr>
          <a:xfrm>
            <a:off x="1842479" y="4121431"/>
            <a:ext cx="1266900" cy="114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628"/>
              <a:buFont typeface="Noto Sans"/>
              <a:buNone/>
            </a:pPr>
            <a:r>
              <a:rPr b="0" i="0" lang="es" sz="628" u="none" cap="none" strike="noStrike">
                <a:solidFill>
                  <a:srgbClr val="FFFFFF"/>
                </a:solidFill>
                <a:latin typeface="Lexend"/>
                <a:ea typeface="Lexend"/>
                <a:cs typeface="Lexend"/>
                <a:sym typeface="Lexend"/>
              </a:rPr>
              <a:t>Ahorro</a:t>
            </a:r>
            <a:endParaRPr b="0" i="0" sz="628" u="none" cap="none" strike="noStrike">
              <a:solidFill>
                <a:schemeClr val="dk1"/>
              </a:solidFill>
              <a:latin typeface="Lexend"/>
              <a:ea typeface="Lexend"/>
              <a:cs typeface="Lexend"/>
              <a:sym typeface="Lexend"/>
            </a:endParaRPr>
          </a:p>
        </p:txBody>
      </p:sp>
      <p:pic>
        <p:nvPicPr>
          <p:cNvPr descr="preencoded.png" id="416" name="Google Shape;416;g36d87c73762_0_508"/>
          <p:cNvPicPr preferRelativeResize="0"/>
          <p:nvPr/>
        </p:nvPicPr>
        <p:blipFill rotWithShape="1">
          <a:blip r:embed="rId7">
            <a:alphaModFix/>
          </a:blip>
          <a:srcRect b="0" l="0" r="0" t="0"/>
          <a:stretch/>
        </p:blipFill>
        <p:spPr>
          <a:xfrm>
            <a:off x="3710541" y="3949981"/>
            <a:ext cx="178594" cy="142875"/>
          </a:xfrm>
          <a:prstGeom prst="rect">
            <a:avLst/>
          </a:prstGeom>
          <a:noFill/>
          <a:ln>
            <a:noFill/>
          </a:ln>
        </p:spPr>
      </p:pic>
      <p:sp>
        <p:nvSpPr>
          <p:cNvPr id="417" name="Google Shape;417;g36d87c73762_0_508"/>
          <p:cNvSpPr/>
          <p:nvPr/>
        </p:nvSpPr>
        <p:spPr>
          <a:xfrm>
            <a:off x="3166443" y="4121431"/>
            <a:ext cx="1266900" cy="114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628"/>
              <a:buFont typeface="Noto Sans"/>
              <a:buNone/>
            </a:pPr>
            <a:r>
              <a:rPr b="0" i="0" lang="es" sz="628" u="none" cap="none" strike="noStrike">
                <a:solidFill>
                  <a:srgbClr val="FFFFFF"/>
                </a:solidFill>
                <a:latin typeface="Lexend"/>
                <a:ea typeface="Lexend"/>
                <a:cs typeface="Lexend"/>
                <a:sym typeface="Lexend"/>
              </a:rPr>
              <a:t>Personalización</a:t>
            </a:r>
            <a:endParaRPr b="0" i="0" sz="628" u="none" cap="none" strike="noStrike">
              <a:solidFill>
                <a:schemeClr val="dk1"/>
              </a:solidFill>
              <a:latin typeface="Lexend"/>
              <a:ea typeface="Lexend"/>
              <a:cs typeface="Lexend"/>
              <a:sym typeface="Lexend"/>
            </a:endParaRPr>
          </a:p>
        </p:txBody>
      </p:sp>
      <p:sp>
        <p:nvSpPr>
          <p:cNvPr id="418" name="Google Shape;418;g36d87c73762_0_508"/>
          <p:cNvSpPr/>
          <p:nvPr/>
        </p:nvSpPr>
        <p:spPr>
          <a:xfrm>
            <a:off x="4853663" y="2314026"/>
            <a:ext cx="257100" cy="2571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419" name="Google Shape;419;g36d87c73762_0_508"/>
          <p:cNvPicPr preferRelativeResize="0"/>
          <p:nvPr/>
        </p:nvPicPr>
        <p:blipFill rotWithShape="1">
          <a:blip r:embed="rId8">
            <a:alphaModFix/>
          </a:blip>
          <a:srcRect b="0" l="0" r="0" t="0"/>
          <a:stretch/>
        </p:blipFill>
        <p:spPr>
          <a:xfrm>
            <a:off x="4917957" y="2385426"/>
            <a:ext cx="128588" cy="114300"/>
          </a:xfrm>
          <a:prstGeom prst="rect">
            <a:avLst/>
          </a:prstGeom>
          <a:noFill/>
          <a:ln>
            <a:noFill/>
          </a:ln>
        </p:spPr>
      </p:pic>
      <p:sp>
        <p:nvSpPr>
          <p:cNvPr id="420" name="Google Shape;420;g36d87c73762_0_508"/>
          <p:cNvSpPr/>
          <p:nvPr/>
        </p:nvSpPr>
        <p:spPr>
          <a:xfrm>
            <a:off x="5196563" y="2314026"/>
            <a:ext cx="29373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chemeClr val="lt2"/>
                </a:solidFill>
                <a:latin typeface="Lexend"/>
                <a:ea typeface="Lexend"/>
                <a:cs typeface="Lexend"/>
                <a:sym typeface="Lexend"/>
              </a:rPr>
              <a:t>Ventajas competitivas</a:t>
            </a:r>
            <a:endParaRPr b="0" i="0" sz="1350" u="none" cap="none" strike="noStrike">
              <a:solidFill>
                <a:schemeClr val="lt2"/>
              </a:solidFill>
              <a:latin typeface="Lexend"/>
              <a:ea typeface="Lexend"/>
              <a:cs typeface="Lexend"/>
              <a:sym typeface="Lexend"/>
            </a:endParaRPr>
          </a:p>
        </p:txBody>
      </p:sp>
      <p:sp>
        <p:nvSpPr>
          <p:cNvPr id="421" name="Google Shape;421;g36d87c73762_0_508"/>
          <p:cNvSpPr/>
          <p:nvPr/>
        </p:nvSpPr>
        <p:spPr>
          <a:xfrm>
            <a:off x="4853588" y="3042634"/>
            <a:ext cx="1914600" cy="657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22" name="Google Shape;422;g36d87c73762_0_508"/>
          <p:cNvSpPr/>
          <p:nvPr/>
        </p:nvSpPr>
        <p:spPr>
          <a:xfrm>
            <a:off x="4939313" y="3128359"/>
            <a:ext cx="17430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D4ED8"/>
              </a:buClr>
              <a:buSzPts val="837"/>
              <a:buFont typeface="Noto Sans"/>
              <a:buNone/>
            </a:pPr>
            <a:r>
              <a:rPr b="1" i="0" lang="es" sz="837" u="none" cap="none" strike="noStrike">
                <a:solidFill>
                  <a:srgbClr val="1A365D"/>
                </a:solidFill>
                <a:latin typeface="Lexend"/>
                <a:ea typeface="Lexend"/>
                <a:cs typeface="Lexend"/>
                <a:sym typeface="Lexend"/>
              </a:rPr>
              <a:t>Tecnología propia</a:t>
            </a:r>
            <a:endParaRPr b="0" i="0" sz="837" u="none" cap="none" strike="noStrike">
              <a:solidFill>
                <a:srgbClr val="1A365D"/>
              </a:solidFill>
              <a:latin typeface="Lexend"/>
              <a:ea typeface="Lexend"/>
              <a:cs typeface="Lexend"/>
              <a:sym typeface="Lexend"/>
            </a:endParaRPr>
          </a:p>
        </p:txBody>
      </p:sp>
      <p:sp>
        <p:nvSpPr>
          <p:cNvPr id="423" name="Google Shape;423;g36d87c73762_0_508"/>
          <p:cNvSpPr/>
          <p:nvPr/>
        </p:nvSpPr>
        <p:spPr>
          <a:xfrm>
            <a:off x="4939313" y="3328384"/>
            <a:ext cx="1743000" cy="285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732"/>
              <a:buFont typeface="Noto Sans"/>
              <a:buNone/>
            </a:pPr>
            <a:r>
              <a:rPr b="0" i="0" lang="es" sz="732" u="none" cap="none" strike="noStrike">
                <a:solidFill>
                  <a:srgbClr val="1A365D"/>
                </a:solidFill>
                <a:latin typeface="Lexend"/>
                <a:ea typeface="Lexend"/>
                <a:cs typeface="Lexend"/>
                <a:sym typeface="Lexend"/>
              </a:rPr>
              <a:t>Algoritmos exclusivos con 40% más precisión</a:t>
            </a:r>
            <a:endParaRPr b="0" i="0" sz="732" u="none" cap="none" strike="noStrike">
              <a:solidFill>
                <a:srgbClr val="1A365D"/>
              </a:solidFill>
              <a:latin typeface="Lexend"/>
              <a:ea typeface="Lexend"/>
              <a:cs typeface="Lexend"/>
              <a:sym typeface="Lexend"/>
            </a:endParaRPr>
          </a:p>
        </p:txBody>
      </p:sp>
      <p:sp>
        <p:nvSpPr>
          <p:cNvPr id="424" name="Google Shape;424;g36d87c73762_0_508"/>
          <p:cNvSpPr/>
          <p:nvPr/>
        </p:nvSpPr>
        <p:spPr>
          <a:xfrm>
            <a:off x="6853838" y="3042634"/>
            <a:ext cx="1914600" cy="657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25" name="Google Shape;425;g36d87c73762_0_508"/>
          <p:cNvSpPr/>
          <p:nvPr/>
        </p:nvSpPr>
        <p:spPr>
          <a:xfrm>
            <a:off x="6939563" y="3128359"/>
            <a:ext cx="17430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D4ED8"/>
              </a:buClr>
              <a:buSzPts val="837"/>
              <a:buFont typeface="Noto Sans"/>
              <a:buNone/>
            </a:pPr>
            <a:r>
              <a:rPr b="1" i="0" lang="es" sz="837" u="none" cap="none" strike="noStrike">
                <a:solidFill>
                  <a:srgbClr val="1A365D"/>
                </a:solidFill>
                <a:latin typeface="Lexend"/>
                <a:ea typeface="Lexend"/>
                <a:cs typeface="Lexend"/>
                <a:sym typeface="Lexend"/>
              </a:rPr>
              <a:t>Equipo especializado</a:t>
            </a:r>
            <a:endParaRPr b="0" i="0" sz="837" u="none" cap="none" strike="noStrike">
              <a:solidFill>
                <a:srgbClr val="1A365D"/>
              </a:solidFill>
              <a:latin typeface="Lexend"/>
              <a:ea typeface="Lexend"/>
              <a:cs typeface="Lexend"/>
              <a:sym typeface="Lexend"/>
            </a:endParaRPr>
          </a:p>
        </p:txBody>
      </p:sp>
      <p:sp>
        <p:nvSpPr>
          <p:cNvPr id="426" name="Google Shape;426;g36d87c73762_0_508"/>
          <p:cNvSpPr/>
          <p:nvPr/>
        </p:nvSpPr>
        <p:spPr>
          <a:xfrm>
            <a:off x="6939563" y="3328384"/>
            <a:ext cx="1743000" cy="285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732"/>
              <a:buFont typeface="Noto Sans"/>
              <a:buNone/>
            </a:pPr>
            <a:r>
              <a:rPr b="0" i="0" lang="es" sz="732" u="none" cap="none" strike="noStrike">
                <a:solidFill>
                  <a:srgbClr val="1A365D"/>
                </a:solidFill>
                <a:latin typeface="Lexend"/>
                <a:ea typeface="Lexend"/>
                <a:cs typeface="Lexend"/>
                <a:sym typeface="Lexend"/>
              </a:rPr>
              <a:t>Profesionales con +10 años de experiencia</a:t>
            </a:r>
            <a:endParaRPr b="0" i="0" sz="732" u="none" cap="none" strike="noStrike">
              <a:solidFill>
                <a:srgbClr val="1A365D"/>
              </a:solidFill>
              <a:latin typeface="Lexend"/>
              <a:ea typeface="Lexend"/>
              <a:cs typeface="Lexend"/>
              <a:sym typeface="Lexend"/>
            </a:endParaRPr>
          </a:p>
        </p:txBody>
      </p:sp>
      <p:sp>
        <p:nvSpPr>
          <p:cNvPr id="427" name="Google Shape;427;g36d87c73762_0_508"/>
          <p:cNvSpPr/>
          <p:nvPr/>
        </p:nvSpPr>
        <p:spPr>
          <a:xfrm>
            <a:off x="4853588" y="3785584"/>
            <a:ext cx="1914600" cy="514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28" name="Google Shape;428;g36d87c73762_0_508"/>
          <p:cNvSpPr/>
          <p:nvPr/>
        </p:nvSpPr>
        <p:spPr>
          <a:xfrm>
            <a:off x="4939313" y="3871309"/>
            <a:ext cx="17430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D4ED8"/>
              </a:buClr>
              <a:buSzPts val="837"/>
              <a:buFont typeface="Noto Sans"/>
              <a:buNone/>
            </a:pPr>
            <a:r>
              <a:rPr b="1" i="0" lang="es" sz="837" u="none" cap="none" strike="noStrike">
                <a:solidFill>
                  <a:srgbClr val="1A365D"/>
                </a:solidFill>
                <a:latin typeface="Lexend"/>
                <a:ea typeface="Lexend"/>
                <a:cs typeface="Lexend"/>
                <a:sym typeface="Lexend"/>
              </a:rPr>
              <a:t>Metodología ágil</a:t>
            </a:r>
            <a:endParaRPr b="0" i="0" sz="837" u="none" cap="none" strike="noStrike">
              <a:solidFill>
                <a:srgbClr val="1A365D"/>
              </a:solidFill>
              <a:latin typeface="Lexend"/>
              <a:ea typeface="Lexend"/>
              <a:cs typeface="Lexend"/>
              <a:sym typeface="Lexend"/>
            </a:endParaRPr>
          </a:p>
        </p:txBody>
      </p:sp>
      <p:sp>
        <p:nvSpPr>
          <p:cNvPr id="429" name="Google Shape;429;g36d87c73762_0_508"/>
          <p:cNvSpPr/>
          <p:nvPr/>
        </p:nvSpPr>
        <p:spPr>
          <a:xfrm>
            <a:off x="4939313" y="4071334"/>
            <a:ext cx="1743000" cy="14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732"/>
              <a:buFont typeface="Noto Sans"/>
              <a:buNone/>
            </a:pPr>
            <a:r>
              <a:rPr b="0" i="0" lang="es" sz="732" u="none" cap="none" strike="noStrike">
                <a:solidFill>
                  <a:srgbClr val="1A365D"/>
                </a:solidFill>
                <a:latin typeface="Lexend"/>
                <a:ea typeface="Lexend"/>
                <a:cs typeface="Lexend"/>
                <a:sym typeface="Lexend"/>
              </a:rPr>
              <a:t>Implementación 50% más rápida</a:t>
            </a:r>
            <a:endParaRPr b="0" i="0" sz="732" u="none" cap="none" strike="noStrike">
              <a:solidFill>
                <a:srgbClr val="1A365D"/>
              </a:solidFill>
              <a:latin typeface="Lexend"/>
              <a:ea typeface="Lexend"/>
              <a:cs typeface="Lexend"/>
              <a:sym typeface="Lexend"/>
            </a:endParaRPr>
          </a:p>
        </p:txBody>
      </p:sp>
      <p:sp>
        <p:nvSpPr>
          <p:cNvPr id="430" name="Google Shape;430;g36d87c73762_0_508"/>
          <p:cNvSpPr/>
          <p:nvPr/>
        </p:nvSpPr>
        <p:spPr>
          <a:xfrm>
            <a:off x="6853838" y="3785584"/>
            <a:ext cx="1914600" cy="514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31" name="Google Shape;431;g36d87c73762_0_508"/>
          <p:cNvSpPr/>
          <p:nvPr/>
        </p:nvSpPr>
        <p:spPr>
          <a:xfrm>
            <a:off x="6939563" y="3871309"/>
            <a:ext cx="17430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D4ED8"/>
              </a:buClr>
              <a:buSzPts val="837"/>
              <a:buFont typeface="Noto Sans"/>
              <a:buNone/>
            </a:pPr>
            <a:r>
              <a:rPr b="1" i="0" lang="es" sz="837" u="none" cap="none" strike="noStrike">
                <a:solidFill>
                  <a:srgbClr val="1A365D"/>
                </a:solidFill>
                <a:latin typeface="Lexend"/>
                <a:ea typeface="Lexend"/>
                <a:cs typeface="Lexend"/>
                <a:sym typeface="Lexend"/>
              </a:rPr>
              <a:t>Soporte 24/7</a:t>
            </a:r>
            <a:endParaRPr b="0" i="0" sz="837" u="none" cap="none" strike="noStrike">
              <a:solidFill>
                <a:srgbClr val="1A365D"/>
              </a:solidFill>
              <a:latin typeface="Lexend"/>
              <a:ea typeface="Lexend"/>
              <a:cs typeface="Lexend"/>
              <a:sym typeface="Lexend"/>
            </a:endParaRPr>
          </a:p>
        </p:txBody>
      </p:sp>
      <p:sp>
        <p:nvSpPr>
          <p:cNvPr id="432" name="Google Shape;432;g36d87c73762_0_508"/>
          <p:cNvSpPr/>
          <p:nvPr/>
        </p:nvSpPr>
        <p:spPr>
          <a:xfrm>
            <a:off x="6939563" y="4071334"/>
            <a:ext cx="1743000" cy="14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74151"/>
              </a:buClr>
              <a:buSzPts val="732"/>
              <a:buFont typeface="Noto Sans"/>
              <a:buNone/>
            </a:pPr>
            <a:r>
              <a:rPr b="0" i="0" lang="es" sz="732" u="none" cap="none" strike="noStrike">
                <a:solidFill>
                  <a:srgbClr val="1A365D"/>
                </a:solidFill>
                <a:latin typeface="Lexend"/>
                <a:ea typeface="Lexend"/>
                <a:cs typeface="Lexend"/>
                <a:sym typeface="Lexend"/>
              </a:rPr>
              <a:t>Tiempo de respuesta de 15 minutos</a:t>
            </a:r>
            <a:endParaRPr b="0" i="0" sz="732" u="none" cap="none" strike="noStrike">
              <a:solidFill>
                <a:srgbClr val="1A365D"/>
              </a:solidFill>
              <a:latin typeface="Lexend"/>
              <a:ea typeface="Lexend"/>
              <a:cs typeface="Lexend"/>
              <a:sym typeface="Lexend"/>
            </a:endParaRPr>
          </a:p>
        </p:txBody>
      </p:sp>
      <p:sp>
        <p:nvSpPr>
          <p:cNvPr id="433" name="Google Shape;433;g36d87c73762_0_508"/>
          <p:cNvSpPr/>
          <p:nvPr/>
        </p:nvSpPr>
        <p:spPr>
          <a:xfrm>
            <a:off x="3807350" y="988213"/>
            <a:ext cx="49611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942" u="none" cap="none" strike="noStrike">
                <a:solidFill>
                  <a:schemeClr val="lt1"/>
                </a:solidFill>
                <a:latin typeface="Lexend"/>
                <a:ea typeface="Lexend"/>
                <a:cs typeface="Lexend"/>
                <a:sym typeface="Lexend"/>
              </a:rPr>
              <a:t>Lista los factores que dificultan que nuevos competidores ingresen al mercado</a:t>
            </a:r>
            <a:endParaRPr b="0" i="0" sz="942" u="none" cap="none" strike="noStrike">
              <a:solidFill>
                <a:schemeClr val="lt1"/>
              </a:solidFill>
              <a:latin typeface="Lexend"/>
              <a:ea typeface="Lexend"/>
              <a:cs typeface="Lexend"/>
              <a:sym typeface="Lexend"/>
            </a:endParaRPr>
          </a:p>
        </p:txBody>
      </p:sp>
      <p:sp>
        <p:nvSpPr>
          <p:cNvPr id="434" name="Google Shape;434;g36d87c73762_0_508"/>
          <p:cNvSpPr/>
          <p:nvPr/>
        </p:nvSpPr>
        <p:spPr>
          <a:xfrm>
            <a:off x="375563" y="2612600"/>
            <a:ext cx="42006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942" u="none" cap="none" strike="noStrike">
                <a:solidFill>
                  <a:schemeClr val="lt1"/>
                </a:solidFill>
                <a:latin typeface="Lexend"/>
                <a:ea typeface="Lexend"/>
                <a:cs typeface="Lexend"/>
                <a:sym typeface="Lexend"/>
              </a:rPr>
              <a:t>Tu propuesta de valor debe responder en una frase clara y poderosa por qué un cliente debería elegirte</a:t>
            </a:r>
            <a:endParaRPr b="0" i="0" sz="942" u="none" cap="none" strike="noStrike">
              <a:solidFill>
                <a:schemeClr val="lt1"/>
              </a:solidFill>
              <a:latin typeface="Lexend"/>
              <a:ea typeface="Lexend"/>
              <a:cs typeface="Lexend"/>
              <a:sym typeface="Lexend"/>
            </a:endParaRPr>
          </a:p>
        </p:txBody>
      </p:sp>
      <p:sp>
        <p:nvSpPr>
          <p:cNvPr id="435" name="Google Shape;435;g36d87c73762_0_508"/>
          <p:cNvSpPr/>
          <p:nvPr/>
        </p:nvSpPr>
        <p:spPr>
          <a:xfrm>
            <a:off x="4853663" y="2612600"/>
            <a:ext cx="39147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942" u="none" cap="none" strike="noStrike">
                <a:solidFill>
                  <a:schemeClr val="lt1"/>
                </a:solidFill>
                <a:latin typeface="Lexend"/>
                <a:ea typeface="Lexend"/>
                <a:cs typeface="Lexend"/>
                <a:sym typeface="Lexend"/>
              </a:rPr>
              <a:t>Identifica las ventajas competitivas que te diferencien en el mercado</a:t>
            </a:r>
            <a:endParaRPr b="0" i="0" sz="942" u="none" cap="none" strike="noStrike">
              <a:solidFill>
                <a:schemeClr val="lt1"/>
              </a:solidFill>
              <a:latin typeface="Lexend"/>
              <a:ea typeface="Lexend"/>
              <a:cs typeface="Lexend"/>
              <a:sym typeface="Lexend"/>
            </a:endParaRPr>
          </a:p>
        </p:txBody>
      </p:sp>
      <p:sp>
        <p:nvSpPr>
          <p:cNvPr id="436" name="Google Shape;436;g36d87c73762_0_508"/>
          <p:cNvSpPr/>
          <p:nvPr/>
        </p:nvSpPr>
        <p:spPr>
          <a:xfrm>
            <a:off x="3807338" y="1336225"/>
            <a:ext cx="1475400" cy="231900"/>
          </a:xfrm>
          <a:prstGeom prst="rect">
            <a:avLst/>
          </a:prstGeom>
          <a:solidFill>
            <a:srgbClr val="FF6E4F"/>
          </a:solidFill>
          <a:ln>
            <a:noFill/>
          </a:ln>
        </p:spPr>
        <p:txBody>
          <a:bodyPr anchorCtr="0" anchor="ctr" bIns="34025" lIns="85075" spcFirstLastPara="1" rIns="85075" wrap="square" tIns="34025">
            <a:noAutofit/>
          </a:bodyPr>
          <a:lstStyle/>
          <a:p>
            <a:pPr indent="0" lvl="0" marL="0" marR="0" rtl="0" algn="ctr">
              <a:lnSpc>
                <a:spcPct val="100000"/>
              </a:lnSpc>
              <a:spcBef>
                <a:spcPts val="0"/>
              </a:spcBef>
              <a:spcAft>
                <a:spcPts val="0"/>
              </a:spcAft>
              <a:buClr>
                <a:srgbClr val="FFFFFF"/>
              </a:buClr>
              <a:buSzPts val="680"/>
              <a:buFont typeface="Noto Sans"/>
              <a:buNone/>
            </a:pPr>
            <a:r>
              <a:rPr b="1" i="0" lang="es" sz="680" u="none" cap="none" strike="noStrike">
                <a:solidFill>
                  <a:srgbClr val="FFFFFF"/>
                </a:solidFill>
                <a:latin typeface="Lexend"/>
                <a:ea typeface="Lexend"/>
                <a:cs typeface="Lexend"/>
                <a:sym typeface="Lexend"/>
              </a:rPr>
              <a:t>Alta inversión inicial</a:t>
            </a:r>
            <a:endParaRPr b="0" i="0" sz="680" u="none" cap="none" strike="noStrike">
              <a:solidFill>
                <a:schemeClr val="dk1"/>
              </a:solidFill>
              <a:latin typeface="Lexend"/>
              <a:ea typeface="Lexend"/>
              <a:cs typeface="Lexend"/>
              <a:sym typeface="Lexend"/>
            </a:endParaRPr>
          </a:p>
        </p:txBody>
      </p:sp>
      <p:sp>
        <p:nvSpPr>
          <p:cNvPr id="437" name="Google Shape;437;g36d87c73762_0_508"/>
          <p:cNvSpPr/>
          <p:nvPr/>
        </p:nvSpPr>
        <p:spPr>
          <a:xfrm>
            <a:off x="5342555" y="1336225"/>
            <a:ext cx="1615200" cy="231900"/>
          </a:xfrm>
          <a:prstGeom prst="rect">
            <a:avLst/>
          </a:prstGeom>
          <a:solidFill>
            <a:srgbClr val="FF6E4F"/>
          </a:solidFill>
          <a:ln>
            <a:noFill/>
          </a:ln>
        </p:spPr>
        <p:txBody>
          <a:bodyPr anchorCtr="0" anchor="ctr" bIns="34025" lIns="85075" spcFirstLastPara="1" rIns="85075" wrap="square" tIns="34025">
            <a:noAutofit/>
          </a:bodyPr>
          <a:lstStyle/>
          <a:p>
            <a:pPr indent="0" lvl="0" marL="0" marR="0" rtl="0" algn="ctr">
              <a:lnSpc>
                <a:spcPct val="100000"/>
              </a:lnSpc>
              <a:spcBef>
                <a:spcPts val="0"/>
              </a:spcBef>
              <a:spcAft>
                <a:spcPts val="0"/>
              </a:spcAft>
              <a:buClr>
                <a:srgbClr val="FFFFFF"/>
              </a:buClr>
              <a:buSzPts val="680"/>
              <a:buFont typeface="Noto Sans"/>
              <a:buNone/>
            </a:pPr>
            <a:r>
              <a:rPr b="1" i="0" lang="es" sz="680" u="none" cap="none" strike="noStrike">
                <a:solidFill>
                  <a:srgbClr val="FFFFFF"/>
                </a:solidFill>
                <a:latin typeface="Lexend"/>
                <a:ea typeface="Lexend"/>
                <a:cs typeface="Lexend"/>
                <a:sym typeface="Lexend"/>
              </a:rPr>
              <a:t>Desarrollo de tecnología propia</a:t>
            </a:r>
            <a:endParaRPr b="0" i="0" sz="680" u="none" cap="none" strike="noStrike">
              <a:solidFill>
                <a:schemeClr val="dk1"/>
              </a:solidFill>
              <a:latin typeface="Lexend"/>
              <a:ea typeface="Lexend"/>
              <a:cs typeface="Lexend"/>
              <a:sym typeface="Lexend"/>
            </a:endParaRPr>
          </a:p>
        </p:txBody>
      </p:sp>
      <p:sp>
        <p:nvSpPr>
          <p:cNvPr id="438" name="Google Shape;438;g36d87c73762_0_508"/>
          <p:cNvSpPr/>
          <p:nvPr/>
        </p:nvSpPr>
        <p:spPr>
          <a:xfrm>
            <a:off x="7017609" y="1336225"/>
            <a:ext cx="1750800" cy="231900"/>
          </a:xfrm>
          <a:prstGeom prst="rect">
            <a:avLst/>
          </a:prstGeom>
          <a:solidFill>
            <a:srgbClr val="FF6E4F"/>
          </a:solidFill>
          <a:ln>
            <a:noFill/>
          </a:ln>
        </p:spPr>
        <p:txBody>
          <a:bodyPr anchorCtr="0" anchor="ctr" bIns="34025" lIns="85075" spcFirstLastPara="1" rIns="85075" wrap="square" tIns="34025">
            <a:noAutofit/>
          </a:bodyPr>
          <a:lstStyle/>
          <a:p>
            <a:pPr indent="0" lvl="0" marL="0" marR="0" rtl="0" algn="ctr">
              <a:lnSpc>
                <a:spcPct val="100000"/>
              </a:lnSpc>
              <a:spcBef>
                <a:spcPts val="0"/>
              </a:spcBef>
              <a:spcAft>
                <a:spcPts val="0"/>
              </a:spcAft>
              <a:buClr>
                <a:srgbClr val="FFFFFF"/>
              </a:buClr>
              <a:buSzPts val="680"/>
              <a:buFont typeface="Noto Sans"/>
              <a:buNone/>
            </a:pPr>
            <a:r>
              <a:rPr b="1" i="0" lang="es" sz="680" u="none" cap="none" strike="noStrike">
                <a:solidFill>
                  <a:srgbClr val="FFFFFF"/>
                </a:solidFill>
                <a:latin typeface="Lexend"/>
                <a:ea typeface="Lexend"/>
                <a:cs typeface="Lexend"/>
                <a:sym typeface="Lexend"/>
              </a:rPr>
              <a:t>Regulaciones sectoriales</a:t>
            </a:r>
            <a:endParaRPr b="0" i="0" sz="680" u="none" cap="none" strike="noStrike">
              <a:solidFill>
                <a:schemeClr val="dk1"/>
              </a:solidFill>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442" name="Shape 442"/>
        <p:cNvGrpSpPr/>
        <p:nvPr/>
      </p:nvGrpSpPr>
      <p:grpSpPr>
        <a:xfrm>
          <a:off x="0" y="0"/>
          <a:ext cx="0" cy="0"/>
          <a:chOff x="0" y="0"/>
          <a:chExt cx="0" cy="0"/>
        </a:xfrm>
      </p:grpSpPr>
      <p:sp>
        <p:nvSpPr>
          <p:cNvPr id="443" name="Google Shape;443;g2ce57438baa_0_4"/>
          <p:cNvSpPr txBox="1"/>
          <p:nvPr/>
        </p:nvSpPr>
        <p:spPr>
          <a:xfrm>
            <a:off x="5521200" y="2113775"/>
            <a:ext cx="32487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s" sz="2700" u="none" cap="none" strike="noStrike">
                <a:solidFill>
                  <a:schemeClr val="lt1"/>
                </a:solidFill>
                <a:latin typeface="Lexend"/>
                <a:ea typeface="Lexend"/>
                <a:cs typeface="Lexend"/>
                <a:sym typeface="Lexend"/>
              </a:rPr>
              <a:t>Análisis</a:t>
            </a:r>
            <a:endParaRPr b="1" i="0" sz="2700" u="none" cap="none" strike="noStrike">
              <a:solidFill>
                <a:schemeClr val="lt1"/>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1100"/>
              <a:buFont typeface="Arial"/>
              <a:buNone/>
            </a:pPr>
            <a:r>
              <a:rPr b="1" i="0" lang="es" sz="2700" u="none" cap="none" strike="noStrike">
                <a:solidFill>
                  <a:schemeClr val="lt1"/>
                </a:solidFill>
                <a:latin typeface="Lexend"/>
                <a:ea typeface="Lexend"/>
                <a:cs typeface="Lexend"/>
                <a:sym typeface="Lexend"/>
              </a:rPr>
              <a:t>competitivo</a:t>
            </a:r>
            <a:endParaRPr b="1" i="0" sz="2700" u="none" cap="none" strike="noStrike">
              <a:solidFill>
                <a:schemeClr val="lt1"/>
              </a:solidFill>
              <a:latin typeface="Lexend"/>
              <a:ea typeface="Lexend"/>
              <a:cs typeface="Lexend"/>
              <a:sym typeface="Lexend"/>
            </a:endParaRPr>
          </a:p>
        </p:txBody>
      </p:sp>
      <p:sp>
        <p:nvSpPr>
          <p:cNvPr id="444" name="Google Shape;444;g2ce57438baa_0_4"/>
          <p:cNvSpPr/>
          <p:nvPr/>
        </p:nvSpPr>
        <p:spPr>
          <a:xfrm>
            <a:off x="535750" y="451550"/>
            <a:ext cx="2264700" cy="252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1046"/>
              <a:buFont typeface="Noto Sans"/>
              <a:buNone/>
            </a:pPr>
            <a:r>
              <a:rPr b="1" i="0" lang="es" sz="1446" u="none" cap="none" strike="noStrike">
                <a:solidFill>
                  <a:schemeClr val="lt1"/>
                </a:solidFill>
                <a:latin typeface="Lexend"/>
                <a:ea typeface="Lexend"/>
                <a:cs typeface="Lexend"/>
                <a:sym typeface="Lexend"/>
              </a:rPr>
              <a:t> Estrategia de precios </a:t>
            </a:r>
            <a:endParaRPr b="0" i="0" sz="1446" u="none" cap="none" strike="noStrike">
              <a:solidFill>
                <a:schemeClr val="lt1"/>
              </a:solidFill>
              <a:latin typeface="Lexend"/>
              <a:ea typeface="Lexend"/>
              <a:cs typeface="Lexend"/>
              <a:sym typeface="Lexend"/>
            </a:endParaRPr>
          </a:p>
        </p:txBody>
      </p:sp>
      <p:sp>
        <p:nvSpPr>
          <p:cNvPr id="445" name="Google Shape;445;g2ce57438baa_0_4"/>
          <p:cNvSpPr/>
          <p:nvPr/>
        </p:nvSpPr>
        <p:spPr>
          <a:xfrm>
            <a:off x="535754" y="818163"/>
            <a:ext cx="4586700" cy="74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46" name="Google Shape;446;g2ce57438baa_0_4"/>
          <p:cNvSpPr/>
          <p:nvPr/>
        </p:nvSpPr>
        <p:spPr>
          <a:xfrm>
            <a:off x="535754" y="818163"/>
            <a:ext cx="33600" cy="7422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g2ce57438baa_0_4"/>
          <p:cNvSpPr/>
          <p:nvPr/>
        </p:nvSpPr>
        <p:spPr>
          <a:xfrm>
            <a:off x="789148" y="919150"/>
            <a:ext cx="2972100" cy="176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932" u="none" cap="none" strike="noStrike">
                <a:solidFill>
                  <a:srgbClr val="1A365D"/>
                </a:solidFill>
                <a:latin typeface="Lexend"/>
                <a:ea typeface="Lexend"/>
                <a:cs typeface="Lexend"/>
                <a:sym typeface="Lexend"/>
              </a:rPr>
              <a:t>Básico</a:t>
            </a:r>
            <a:endParaRPr b="0" i="0" sz="932" u="none" cap="none" strike="noStrike">
              <a:solidFill>
                <a:srgbClr val="1A365D"/>
              </a:solidFill>
              <a:latin typeface="Lexend"/>
              <a:ea typeface="Lexend"/>
              <a:cs typeface="Lexend"/>
              <a:sym typeface="Lexend"/>
            </a:endParaRPr>
          </a:p>
        </p:txBody>
      </p:sp>
      <p:sp>
        <p:nvSpPr>
          <p:cNvPr id="448" name="Google Shape;448;g2ce57438baa_0_4"/>
          <p:cNvSpPr/>
          <p:nvPr/>
        </p:nvSpPr>
        <p:spPr>
          <a:xfrm>
            <a:off x="789148" y="1121131"/>
            <a:ext cx="2972100" cy="202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837"/>
              <a:buFont typeface="Noto Sans"/>
              <a:buNone/>
            </a:pPr>
            <a:r>
              <a:rPr b="1" i="0" lang="es" sz="1237" u="none" cap="none" strike="noStrike">
                <a:solidFill>
                  <a:srgbClr val="1A365D"/>
                </a:solidFill>
                <a:latin typeface="Lexend"/>
                <a:ea typeface="Lexend"/>
                <a:cs typeface="Lexend"/>
                <a:sym typeface="Lexend"/>
              </a:rPr>
              <a:t>$450/mes</a:t>
            </a:r>
            <a:endParaRPr b="0" i="0" sz="1237" u="none" cap="none" strike="noStrike">
              <a:solidFill>
                <a:srgbClr val="1A365D"/>
              </a:solidFill>
              <a:latin typeface="Lexend"/>
              <a:ea typeface="Lexend"/>
              <a:cs typeface="Lexend"/>
              <a:sym typeface="Lexend"/>
            </a:endParaRPr>
          </a:p>
        </p:txBody>
      </p:sp>
      <p:sp>
        <p:nvSpPr>
          <p:cNvPr id="449" name="Google Shape;449;g2ce57438baa_0_4"/>
          <p:cNvSpPr/>
          <p:nvPr/>
        </p:nvSpPr>
        <p:spPr>
          <a:xfrm>
            <a:off x="789148" y="1348361"/>
            <a:ext cx="2972100" cy="11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775" u="none" cap="none" strike="noStrike">
                <a:solidFill>
                  <a:srgbClr val="1A365D"/>
                </a:solidFill>
                <a:latin typeface="Lexend"/>
                <a:ea typeface="Lexend"/>
                <a:cs typeface="Lexend"/>
                <a:sym typeface="Lexend"/>
              </a:rPr>
              <a:t>Funcionalidades esenciales para empresas pequeñas</a:t>
            </a:r>
            <a:endParaRPr b="0" i="0" sz="775" u="none" cap="none" strike="noStrike">
              <a:solidFill>
                <a:srgbClr val="1A365D"/>
              </a:solidFill>
              <a:latin typeface="Lexend"/>
              <a:ea typeface="Lexend"/>
              <a:cs typeface="Lexend"/>
              <a:sym typeface="Lexend"/>
            </a:endParaRPr>
          </a:p>
        </p:txBody>
      </p:sp>
      <p:sp>
        <p:nvSpPr>
          <p:cNvPr id="450" name="Google Shape;450;g2ce57438baa_0_4"/>
          <p:cNvSpPr/>
          <p:nvPr/>
        </p:nvSpPr>
        <p:spPr>
          <a:xfrm>
            <a:off x="535754" y="1644599"/>
            <a:ext cx="4586700" cy="74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51" name="Google Shape;451;g2ce57438baa_0_4"/>
          <p:cNvSpPr/>
          <p:nvPr/>
        </p:nvSpPr>
        <p:spPr>
          <a:xfrm>
            <a:off x="535754" y="1644599"/>
            <a:ext cx="33600" cy="7422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g2ce57438baa_0_4"/>
          <p:cNvSpPr/>
          <p:nvPr/>
        </p:nvSpPr>
        <p:spPr>
          <a:xfrm>
            <a:off x="789148" y="1745583"/>
            <a:ext cx="2972100" cy="176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932" u="none" cap="none" strike="noStrike">
                <a:solidFill>
                  <a:srgbClr val="1A365D"/>
                </a:solidFill>
                <a:latin typeface="Lexend"/>
                <a:ea typeface="Lexend"/>
                <a:cs typeface="Lexend"/>
                <a:sym typeface="Lexend"/>
              </a:rPr>
              <a:t>Profesional</a:t>
            </a:r>
            <a:endParaRPr b="0" i="0" sz="932" u="none" cap="none" strike="noStrike">
              <a:solidFill>
                <a:srgbClr val="1A365D"/>
              </a:solidFill>
              <a:latin typeface="Lexend"/>
              <a:ea typeface="Lexend"/>
              <a:cs typeface="Lexend"/>
              <a:sym typeface="Lexend"/>
            </a:endParaRPr>
          </a:p>
        </p:txBody>
      </p:sp>
      <p:sp>
        <p:nvSpPr>
          <p:cNvPr id="453" name="Google Shape;453;g2ce57438baa_0_4"/>
          <p:cNvSpPr/>
          <p:nvPr/>
        </p:nvSpPr>
        <p:spPr>
          <a:xfrm>
            <a:off x="789148" y="1947564"/>
            <a:ext cx="2972100" cy="202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837"/>
              <a:buFont typeface="Noto Sans"/>
              <a:buNone/>
            </a:pPr>
            <a:r>
              <a:rPr b="1" i="0" lang="es" sz="1237" u="none" cap="none" strike="noStrike">
                <a:solidFill>
                  <a:srgbClr val="1A365D"/>
                </a:solidFill>
                <a:latin typeface="Lexend"/>
                <a:ea typeface="Lexend"/>
                <a:cs typeface="Lexend"/>
                <a:sym typeface="Lexend"/>
              </a:rPr>
              <a:t>$850/mes</a:t>
            </a:r>
            <a:endParaRPr b="0" i="0" sz="1237" u="none" cap="none" strike="noStrike">
              <a:solidFill>
                <a:srgbClr val="1A365D"/>
              </a:solidFill>
              <a:latin typeface="Lexend"/>
              <a:ea typeface="Lexend"/>
              <a:cs typeface="Lexend"/>
              <a:sym typeface="Lexend"/>
            </a:endParaRPr>
          </a:p>
        </p:txBody>
      </p:sp>
      <p:sp>
        <p:nvSpPr>
          <p:cNvPr id="454" name="Google Shape;454;g2ce57438baa_0_4"/>
          <p:cNvSpPr/>
          <p:nvPr/>
        </p:nvSpPr>
        <p:spPr>
          <a:xfrm>
            <a:off x="789148" y="2174792"/>
            <a:ext cx="2972100" cy="11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775" u="none" cap="none" strike="noStrike">
                <a:solidFill>
                  <a:srgbClr val="1A365D"/>
                </a:solidFill>
                <a:latin typeface="Lexend"/>
                <a:ea typeface="Lexend"/>
                <a:cs typeface="Lexend"/>
                <a:sym typeface="Lexend"/>
              </a:rPr>
              <a:t>Solución completa con IA avanzada y soporte 24/7</a:t>
            </a:r>
            <a:endParaRPr b="0" i="0" sz="775" u="none" cap="none" strike="noStrike">
              <a:solidFill>
                <a:srgbClr val="1A365D"/>
              </a:solidFill>
              <a:latin typeface="Lexend"/>
              <a:ea typeface="Lexend"/>
              <a:cs typeface="Lexend"/>
              <a:sym typeface="Lexend"/>
            </a:endParaRPr>
          </a:p>
        </p:txBody>
      </p:sp>
      <p:sp>
        <p:nvSpPr>
          <p:cNvPr id="455" name="Google Shape;455;g2ce57438baa_0_4"/>
          <p:cNvSpPr/>
          <p:nvPr/>
        </p:nvSpPr>
        <p:spPr>
          <a:xfrm>
            <a:off x="535754" y="2471035"/>
            <a:ext cx="4586700" cy="74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56" name="Google Shape;456;g2ce57438baa_0_4"/>
          <p:cNvSpPr/>
          <p:nvPr/>
        </p:nvSpPr>
        <p:spPr>
          <a:xfrm>
            <a:off x="535754" y="2471035"/>
            <a:ext cx="33600" cy="7422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g2ce57438baa_0_4"/>
          <p:cNvSpPr/>
          <p:nvPr/>
        </p:nvSpPr>
        <p:spPr>
          <a:xfrm>
            <a:off x="789148" y="2572016"/>
            <a:ext cx="2972100" cy="176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932" u="none" cap="none" strike="noStrike">
                <a:solidFill>
                  <a:srgbClr val="1A365D"/>
                </a:solidFill>
                <a:latin typeface="Lexend"/>
                <a:ea typeface="Lexend"/>
                <a:cs typeface="Lexend"/>
                <a:sym typeface="Lexend"/>
              </a:rPr>
              <a:t>Enterprise</a:t>
            </a:r>
            <a:endParaRPr b="0" i="0" sz="932" u="none" cap="none" strike="noStrike">
              <a:solidFill>
                <a:srgbClr val="1A365D"/>
              </a:solidFill>
              <a:latin typeface="Lexend"/>
              <a:ea typeface="Lexend"/>
              <a:cs typeface="Lexend"/>
              <a:sym typeface="Lexend"/>
            </a:endParaRPr>
          </a:p>
        </p:txBody>
      </p:sp>
      <p:sp>
        <p:nvSpPr>
          <p:cNvPr id="458" name="Google Shape;458;g2ce57438baa_0_4"/>
          <p:cNvSpPr/>
          <p:nvPr/>
        </p:nvSpPr>
        <p:spPr>
          <a:xfrm>
            <a:off x="789148" y="2773997"/>
            <a:ext cx="2972100" cy="202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837"/>
              <a:buFont typeface="Noto Sans"/>
              <a:buNone/>
            </a:pPr>
            <a:r>
              <a:rPr b="1" i="0" lang="es" sz="1237" u="none" cap="none" strike="noStrike">
                <a:solidFill>
                  <a:srgbClr val="1A365D"/>
                </a:solidFill>
                <a:latin typeface="Lexend"/>
                <a:ea typeface="Lexend"/>
                <a:cs typeface="Lexend"/>
                <a:sym typeface="Lexend"/>
              </a:rPr>
              <a:t>$1,500/mes</a:t>
            </a:r>
            <a:endParaRPr b="0" i="0" sz="1237" u="none" cap="none" strike="noStrike">
              <a:solidFill>
                <a:srgbClr val="1A365D"/>
              </a:solidFill>
              <a:latin typeface="Lexend"/>
              <a:ea typeface="Lexend"/>
              <a:cs typeface="Lexend"/>
              <a:sym typeface="Lexend"/>
            </a:endParaRPr>
          </a:p>
        </p:txBody>
      </p:sp>
      <p:sp>
        <p:nvSpPr>
          <p:cNvPr id="459" name="Google Shape;459;g2ce57438baa_0_4"/>
          <p:cNvSpPr/>
          <p:nvPr/>
        </p:nvSpPr>
        <p:spPr>
          <a:xfrm>
            <a:off x="789148" y="3001225"/>
            <a:ext cx="2972100" cy="111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775" u="none" cap="none" strike="noStrike">
                <a:solidFill>
                  <a:srgbClr val="1A365D"/>
                </a:solidFill>
                <a:latin typeface="Lexend"/>
                <a:ea typeface="Lexend"/>
                <a:cs typeface="Lexend"/>
                <a:sym typeface="Lexend"/>
              </a:rPr>
              <a:t>Solución empresarial con integración completa</a:t>
            </a:r>
            <a:endParaRPr b="0" i="0" sz="775" u="none" cap="none" strike="noStrike">
              <a:solidFill>
                <a:srgbClr val="1A365D"/>
              </a:solidFill>
              <a:latin typeface="Lexend"/>
              <a:ea typeface="Lexend"/>
              <a:cs typeface="Lexend"/>
              <a:sym typeface="Lexend"/>
            </a:endParaRPr>
          </a:p>
        </p:txBody>
      </p:sp>
      <p:sp>
        <p:nvSpPr>
          <p:cNvPr id="460" name="Google Shape;460;g2ce57438baa_0_4"/>
          <p:cNvSpPr/>
          <p:nvPr/>
        </p:nvSpPr>
        <p:spPr>
          <a:xfrm>
            <a:off x="853066" y="3440550"/>
            <a:ext cx="1707600" cy="149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80"/>
              <a:buFont typeface="Noto Sans"/>
              <a:buNone/>
            </a:pPr>
            <a:r>
              <a:rPr b="1" i="0" lang="es" sz="1280" u="none" cap="none" strike="noStrike">
                <a:solidFill>
                  <a:schemeClr val="lt1"/>
                </a:solidFill>
                <a:latin typeface="Lexend"/>
                <a:ea typeface="Lexend"/>
                <a:cs typeface="Lexend"/>
                <a:sym typeface="Lexend"/>
              </a:rPr>
              <a:t>Promociones </a:t>
            </a:r>
            <a:endParaRPr b="0" i="0" sz="1280" u="none" cap="none" strike="noStrike">
              <a:solidFill>
                <a:schemeClr val="lt1"/>
              </a:solidFill>
              <a:latin typeface="Lexend"/>
              <a:ea typeface="Lexend"/>
              <a:cs typeface="Lexend"/>
              <a:sym typeface="Lexend"/>
            </a:endParaRPr>
          </a:p>
        </p:txBody>
      </p:sp>
      <p:sp>
        <p:nvSpPr>
          <p:cNvPr id="461" name="Google Shape;461;g2ce57438baa_0_4"/>
          <p:cNvSpPr/>
          <p:nvPr/>
        </p:nvSpPr>
        <p:spPr>
          <a:xfrm>
            <a:off x="535754" y="3770337"/>
            <a:ext cx="4586700" cy="273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62" name="Google Shape;462;g2ce57438baa_0_4"/>
          <p:cNvSpPr/>
          <p:nvPr/>
        </p:nvSpPr>
        <p:spPr>
          <a:xfrm>
            <a:off x="679275" y="3843975"/>
            <a:ext cx="1434900" cy="12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575"/>
              <a:buFont typeface="Noto Sans"/>
              <a:buNone/>
            </a:pPr>
            <a:r>
              <a:rPr b="1" i="0" lang="es" sz="775" u="none" cap="none" strike="noStrike">
                <a:solidFill>
                  <a:srgbClr val="EDF2F7"/>
                </a:solidFill>
                <a:latin typeface="Lexend"/>
                <a:ea typeface="Lexend"/>
                <a:cs typeface="Lexend"/>
                <a:sym typeface="Lexend"/>
              </a:rPr>
              <a:t>Descuento anual:</a:t>
            </a:r>
            <a:endParaRPr b="0" i="0" sz="775" u="none" cap="none" strike="noStrike">
              <a:solidFill>
                <a:srgbClr val="000000"/>
              </a:solidFill>
              <a:latin typeface="Lexend"/>
              <a:ea typeface="Lexend"/>
              <a:cs typeface="Lexend"/>
              <a:sym typeface="Lexend"/>
            </a:endParaRPr>
          </a:p>
        </p:txBody>
      </p:sp>
      <p:sp>
        <p:nvSpPr>
          <p:cNvPr id="463" name="Google Shape;463;g2ce57438baa_0_4"/>
          <p:cNvSpPr/>
          <p:nvPr/>
        </p:nvSpPr>
        <p:spPr>
          <a:xfrm>
            <a:off x="2196848" y="3843975"/>
            <a:ext cx="2526900" cy="12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575"/>
              <a:buFont typeface="Noto Sans"/>
              <a:buNone/>
            </a:pPr>
            <a:r>
              <a:rPr b="0" i="0" lang="es" sz="775" u="none" cap="none" strike="noStrike">
                <a:solidFill>
                  <a:srgbClr val="EDF2F7"/>
                </a:solidFill>
                <a:latin typeface="Lexend"/>
                <a:ea typeface="Lexend"/>
                <a:cs typeface="Lexend"/>
                <a:sym typeface="Lexend"/>
              </a:rPr>
              <a:t> 15% descuento contratos anuales </a:t>
            </a:r>
            <a:endParaRPr b="0" i="0" sz="775" u="none" cap="none" strike="noStrike">
              <a:solidFill>
                <a:srgbClr val="000000"/>
              </a:solidFill>
              <a:latin typeface="Lexend"/>
              <a:ea typeface="Lexend"/>
              <a:cs typeface="Lexend"/>
              <a:sym typeface="Lexend"/>
            </a:endParaRPr>
          </a:p>
        </p:txBody>
      </p:sp>
      <p:sp>
        <p:nvSpPr>
          <p:cNvPr id="464" name="Google Shape;464;g2ce57438baa_0_4"/>
          <p:cNvSpPr/>
          <p:nvPr/>
        </p:nvSpPr>
        <p:spPr>
          <a:xfrm>
            <a:off x="535754" y="4094350"/>
            <a:ext cx="4586700" cy="273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65" name="Google Shape;465;g2ce57438baa_0_4"/>
          <p:cNvSpPr/>
          <p:nvPr/>
        </p:nvSpPr>
        <p:spPr>
          <a:xfrm>
            <a:off x="679275" y="4167975"/>
            <a:ext cx="1434900" cy="12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575"/>
              <a:buFont typeface="Noto Sans"/>
              <a:buNone/>
            </a:pPr>
            <a:r>
              <a:rPr b="1" i="0" lang="es" sz="775" u="none" cap="none" strike="noStrike">
                <a:solidFill>
                  <a:srgbClr val="EDF2F7"/>
                </a:solidFill>
                <a:latin typeface="Lexend"/>
                <a:ea typeface="Lexend"/>
                <a:cs typeface="Lexend"/>
                <a:sym typeface="Lexend"/>
              </a:rPr>
              <a:t>Migración gratuita:</a:t>
            </a:r>
            <a:endParaRPr b="0" i="0" sz="775" u="none" cap="none" strike="noStrike">
              <a:solidFill>
                <a:srgbClr val="000000"/>
              </a:solidFill>
              <a:latin typeface="Lexend"/>
              <a:ea typeface="Lexend"/>
              <a:cs typeface="Lexend"/>
              <a:sym typeface="Lexend"/>
            </a:endParaRPr>
          </a:p>
        </p:txBody>
      </p:sp>
      <p:sp>
        <p:nvSpPr>
          <p:cNvPr id="466" name="Google Shape;466;g2ce57438baa_0_4"/>
          <p:cNvSpPr/>
          <p:nvPr/>
        </p:nvSpPr>
        <p:spPr>
          <a:xfrm>
            <a:off x="2196848" y="4167987"/>
            <a:ext cx="2174700" cy="12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575"/>
              <a:buFont typeface="Noto Sans"/>
              <a:buNone/>
            </a:pPr>
            <a:r>
              <a:rPr b="0" i="0" lang="es" sz="775" u="none" cap="none" strike="noStrike">
                <a:solidFill>
                  <a:srgbClr val="EDF2F7"/>
                </a:solidFill>
                <a:latin typeface="Lexend"/>
                <a:ea typeface="Lexend"/>
                <a:cs typeface="Lexend"/>
                <a:sym typeface="Lexend"/>
              </a:rPr>
              <a:t> Sin costo de implementación </a:t>
            </a:r>
            <a:endParaRPr b="0" i="0" sz="775" u="none" cap="none" strike="noStrike">
              <a:solidFill>
                <a:srgbClr val="000000"/>
              </a:solidFill>
              <a:latin typeface="Lexend"/>
              <a:ea typeface="Lexend"/>
              <a:cs typeface="Lexend"/>
              <a:sym typeface="Lexend"/>
            </a:endParaRPr>
          </a:p>
        </p:txBody>
      </p:sp>
      <p:sp>
        <p:nvSpPr>
          <p:cNvPr id="467" name="Google Shape;467;g2ce57438baa_0_4"/>
          <p:cNvSpPr/>
          <p:nvPr/>
        </p:nvSpPr>
        <p:spPr>
          <a:xfrm>
            <a:off x="535754" y="4418362"/>
            <a:ext cx="4586700" cy="273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68" name="Google Shape;468;g2ce57438baa_0_4"/>
          <p:cNvSpPr/>
          <p:nvPr/>
        </p:nvSpPr>
        <p:spPr>
          <a:xfrm>
            <a:off x="679275" y="4492000"/>
            <a:ext cx="1434900" cy="12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575"/>
              <a:buFont typeface="Noto Sans"/>
              <a:buNone/>
            </a:pPr>
            <a:r>
              <a:rPr b="1" i="0" lang="es" sz="775" u="none" cap="none" strike="noStrike">
                <a:solidFill>
                  <a:srgbClr val="EDF2F7"/>
                </a:solidFill>
                <a:latin typeface="Lexend"/>
                <a:ea typeface="Lexend"/>
                <a:cs typeface="Lexend"/>
                <a:sym typeface="Lexend"/>
              </a:rPr>
              <a:t>Prueba extendida:</a:t>
            </a:r>
            <a:endParaRPr b="0" i="0" sz="775" u="none" cap="none" strike="noStrike">
              <a:solidFill>
                <a:srgbClr val="000000"/>
              </a:solidFill>
              <a:latin typeface="Lexend"/>
              <a:ea typeface="Lexend"/>
              <a:cs typeface="Lexend"/>
              <a:sym typeface="Lexend"/>
            </a:endParaRPr>
          </a:p>
        </p:txBody>
      </p:sp>
      <p:sp>
        <p:nvSpPr>
          <p:cNvPr id="469" name="Google Shape;469;g2ce57438baa_0_4"/>
          <p:cNvSpPr/>
          <p:nvPr/>
        </p:nvSpPr>
        <p:spPr>
          <a:xfrm>
            <a:off x="2196848" y="4492000"/>
            <a:ext cx="1274400" cy="12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575"/>
              <a:buFont typeface="Noto Sans"/>
              <a:buNone/>
            </a:pPr>
            <a:r>
              <a:rPr b="0" i="0" lang="es" sz="775" u="none" cap="none" strike="noStrike">
                <a:solidFill>
                  <a:srgbClr val="EDF2F7"/>
                </a:solidFill>
                <a:latin typeface="Lexend"/>
                <a:ea typeface="Lexend"/>
                <a:cs typeface="Lexend"/>
                <a:sym typeface="Lexend"/>
              </a:rPr>
              <a:t> 60 días gratuitos </a:t>
            </a:r>
            <a:endParaRPr b="0" i="0" sz="775" u="none" cap="none" strike="noStrike">
              <a:solidFill>
                <a:srgbClr val="000000"/>
              </a:solidFill>
              <a:latin typeface="Lexend"/>
              <a:ea typeface="Lexend"/>
              <a:cs typeface="Lexend"/>
              <a:sym typeface="Lexend"/>
            </a:endParaRPr>
          </a:p>
        </p:txBody>
      </p:sp>
      <p:sp>
        <p:nvSpPr>
          <p:cNvPr id="470" name="Google Shape;470;g2ce57438baa_0_4"/>
          <p:cNvSpPr/>
          <p:nvPr/>
        </p:nvSpPr>
        <p:spPr>
          <a:xfrm>
            <a:off x="5521200" y="2994175"/>
            <a:ext cx="3248700" cy="576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1142" u="none" cap="none" strike="noStrike">
                <a:solidFill>
                  <a:schemeClr val="lt1"/>
                </a:solidFill>
                <a:latin typeface="Lexend"/>
                <a:ea typeface="Lexend"/>
                <a:cs typeface="Lexend"/>
                <a:sym typeface="Lexend"/>
              </a:rPr>
              <a:t>Tu estrategia de precios debe reflejar tu propuesta de valor, tu posicionamiento y la sensibilidad del mercado.</a:t>
            </a:r>
            <a:endParaRPr b="0" i="0" sz="1142" u="none" cap="none" strike="noStrike">
              <a:solidFill>
                <a:schemeClr val="lt1"/>
              </a:solidFill>
              <a:latin typeface="Lexend"/>
              <a:ea typeface="Lexend"/>
              <a:cs typeface="Lexend"/>
              <a:sym typeface="Lexend"/>
            </a:endParaRPr>
          </a:p>
        </p:txBody>
      </p:sp>
      <p:pic>
        <p:nvPicPr>
          <p:cNvPr id="471" name="Google Shape;471;g2ce57438baa_0_4"/>
          <p:cNvPicPr preferRelativeResize="0"/>
          <p:nvPr/>
        </p:nvPicPr>
        <p:blipFill rotWithShape="1">
          <a:blip r:embed="rId3">
            <a:alphaModFix/>
          </a:blip>
          <a:srcRect b="0" l="0" r="0" t="0"/>
          <a:stretch/>
        </p:blipFill>
        <p:spPr>
          <a:xfrm>
            <a:off x="535750" y="3398450"/>
            <a:ext cx="214790" cy="229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476" name="Shape 476"/>
        <p:cNvGrpSpPr/>
        <p:nvPr/>
      </p:nvGrpSpPr>
      <p:grpSpPr>
        <a:xfrm>
          <a:off x="0" y="0"/>
          <a:ext cx="0" cy="0"/>
          <a:chOff x="0" y="0"/>
          <a:chExt cx="0" cy="0"/>
        </a:xfrm>
      </p:grpSpPr>
      <p:sp>
        <p:nvSpPr>
          <p:cNvPr id="477" name="Google Shape;477;g36d87c73762_0_778"/>
          <p:cNvSpPr/>
          <p:nvPr/>
        </p:nvSpPr>
        <p:spPr>
          <a:xfrm>
            <a:off x="390150" y="361759"/>
            <a:ext cx="6909900" cy="35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2025"/>
              <a:buFont typeface="Noto Sans"/>
              <a:buNone/>
            </a:pPr>
            <a:r>
              <a:rPr b="1" i="0" lang="es" sz="2025" u="none" cap="none" strike="noStrike">
                <a:solidFill>
                  <a:schemeClr val="lt1"/>
                </a:solidFill>
                <a:latin typeface="Lexend"/>
                <a:ea typeface="Lexend"/>
                <a:cs typeface="Lexend"/>
                <a:sym typeface="Lexend"/>
              </a:rPr>
              <a:t>Tendencias de mercado </a:t>
            </a:r>
            <a:endParaRPr b="0" i="0" sz="2025" u="none" cap="none" strike="noStrike">
              <a:solidFill>
                <a:schemeClr val="lt1"/>
              </a:solidFill>
              <a:latin typeface="Lexend"/>
              <a:ea typeface="Lexend"/>
              <a:cs typeface="Lexend"/>
              <a:sym typeface="Lexend"/>
            </a:endParaRPr>
          </a:p>
        </p:txBody>
      </p:sp>
      <p:sp>
        <p:nvSpPr>
          <p:cNvPr id="478" name="Google Shape;478;g36d87c73762_0_778"/>
          <p:cNvSpPr/>
          <p:nvPr/>
        </p:nvSpPr>
        <p:spPr>
          <a:xfrm>
            <a:off x="697400" y="1226350"/>
            <a:ext cx="3685200" cy="19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942"/>
              <a:buFont typeface="Noto Sans"/>
              <a:buNone/>
            </a:pPr>
            <a:r>
              <a:rPr b="1" i="0" lang="es" sz="1042" u="none" cap="none" strike="noStrike">
                <a:solidFill>
                  <a:schemeClr val="lt1"/>
                </a:solidFill>
                <a:latin typeface="Lexend"/>
                <a:ea typeface="Lexend"/>
                <a:cs typeface="Lexend"/>
                <a:sym typeface="Lexend"/>
              </a:rPr>
              <a:t> Métricas clave del mercado </a:t>
            </a:r>
            <a:endParaRPr b="0" i="0" sz="1042" u="none" cap="none" strike="noStrike">
              <a:solidFill>
                <a:schemeClr val="lt1"/>
              </a:solidFill>
              <a:latin typeface="Lexend"/>
              <a:ea typeface="Lexend"/>
              <a:cs typeface="Lexend"/>
              <a:sym typeface="Lexend"/>
            </a:endParaRPr>
          </a:p>
        </p:txBody>
      </p:sp>
      <p:sp>
        <p:nvSpPr>
          <p:cNvPr id="479" name="Google Shape;479;g36d87c73762_0_778"/>
          <p:cNvSpPr/>
          <p:nvPr/>
        </p:nvSpPr>
        <p:spPr>
          <a:xfrm>
            <a:off x="428625" y="1504950"/>
            <a:ext cx="4200600" cy="3501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80" name="Google Shape;480;g36d87c73762_0_778"/>
          <p:cNvSpPr/>
          <p:nvPr/>
        </p:nvSpPr>
        <p:spPr>
          <a:xfrm>
            <a:off x="428625" y="1504950"/>
            <a:ext cx="21300" cy="3501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g36d87c73762_0_778"/>
          <p:cNvSpPr/>
          <p:nvPr/>
        </p:nvSpPr>
        <p:spPr>
          <a:xfrm>
            <a:off x="514350" y="1562100"/>
            <a:ext cx="15216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628"/>
              <a:buFont typeface="Noto Sans"/>
              <a:buNone/>
            </a:pPr>
            <a:r>
              <a:rPr b="1" i="0" lang="es" sz="928" u="none" cap="none" strike="noStrike">
                <a:solidFill>
                  <a:schemeClr val="lt1"/>
                </a:solidFill>
                <a:latin typeface="Lexend"/>
                <a:ea typeface="Lexend"/>
                <a:cs typeface="Lexend"/>
                <a:sym typeface="Lexend"/>
              </a:rPr>
              <a:t>Crecimiento anual</a:t>
            </a:r>
            <a:endParaRPr b="0" i="0" sz="928" u="none" cap="none" strike="noStrike">
              <a:solidFill>
                <a:schemeClr val="lt1"/>
              </a:solidFill>
              <a:latin typeface="Lexend"/>
              <a:ea typeface="Lexend"/>
              <a:cs typeface="Lexend"/>
              <a:sym typeface="Lexend"/>
            </a:endParaRPr>
          </a:p>
        </p:txBody>
      </p:sp>
      <p:sp>
        <p:nvSpPr>
          <p:cNvPr id="482" name="Google Shape;482;g36d87c73762_0_778"/>
          <p:cNvSpPr/>
          <p:nvPr/>
        </p:nvSpPr>
        <p:spPr>
          <a:xfrm>
            <a:off x="514350" y="1700375"/>
            <a:ext cx="1426800" cy="10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8D391"/>
              </a:buClr>
              <a:buSzPts val="523"/>
              <a:buFont typeface="Noto Sans"/>
              <a:buNone/>
            </a:pPr>
            <a:r>
              <a:rPr b="0" i="0" lang="es" sz="723" u="none" cap="none" strike="noStrike">
                <a:solidFill>
                  <a:schemeClr val="lt1"/>
                </a:solidFill>
                <a:latin typeface="Lexend"/>
                <a:ea typeface="Lexend"/>
                <a:cs typeface="Lexend"/>
                <a:sym typeface="Lexend"/>
              </a:rPr>
              <a:t>↗ Tendencia positiva</a:t>
            </a:r>
            <a:endParaRPr b="0" i="0" sz="723" u="none" cap="none" strike="noStrike">
              <a:solidFill>
                <a:schemeClr val="lt1"/>
              </a:solidFill>
              <a:latin typeface="Lexend"/>
              <a:ea typeface="Lexend"/>
              <a:cs typeface="Lexend"/>
              <a:sym typeface="Lexend"/>
            </a:endParaRPr>
          </a:p>
        </p:txBody>
      </p:sp>
      <p:sp>
        <p:nvSpPr>
          <p:cNvPr id="483" name="Google Shape;483;g36d87c73762_0_778"/>
          <p:cNvSpPr/>
          <p:nvPr/>
        </p:nvSpPr>
        <p:spPr>
          <a:xfrm>
            <a:off x="4033619" y="1594247"/>
            <a:ext cx="331800" cy="171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4299E1"/>
              </a:buClr>
              <a:buSzPts val="837"/>
              <a:buFont typeface="Noto Sans"/>
              <a:buNone/>
            </a:pPr>
            <a:r>
              <a:rPr b="1" i="0" lang="es" sz="837" u="none" cap="none" strike="noStrike">
                <a:solidFill>
                  <a:schemeClr val="lt1"/>
                </a:solidFill>
                <a:latin typeface="Lexend"/>
                <a:ea typeface="Lexend"/>
                <a:cs typeface="Lexend"/>
                <a:sym typeface="Lexend"/>
              </a:rPr>
              <a:t>12.5%</a:t>
            </a:r>
            <a:endParaRPr b="0" i="0" sz="837" u="none" cap="none" strike="noStrike">
              <a:solidFill>
                <a:schemeClr val="lt1"/>
              </a:solidFill>
              <a:latin typeface="Lexend"/>
              <a:ea typeface="Lexend"/>
              <a:cs typeface="Lexend"/>
              <a:sym typeface="Lexend"/>
            </a:endParaRPr>
          </a:p>
        </p:txBody>
      </p:sp>
      <p:sp>
        <p:nvSpPr>
          <p:cNvPr id="484" name="Google Shape;484;g36d87c73762_0_778"/>
          <p:cNvSpPr/>
          <p:nvPr/>
        </p:nvSpPr>
        <p:spPr>
          <a:xfrm>
            <a:off x="428625" y="1912142"/>
            <a:ext cx="4200600" cy="3501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85" name="Google Shape;485;g36d87c73762_0_778"/>
          <p:cNvSpPr/>
          <p:nvPr/>
        </p:nvSpPr>
        <p:spPr>
          <a:xfrm>
            <a:off x="428625" y="1912144"/>
            <a:ext cx="21300" cy="3501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g36d87c73762_0_778"/>
          <p:cNvSpPr/>
          <p:nvPr/>
        </p:nvSpPr>
        <p:spPr>
          <a:xfrm>
            <a:off x="514350" y="1969292"/>
            <a:ext cx="15363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628"/>
              <a:buFont typeface="Noto Sans"/>
              <a:buNone/>
            </a:pPr>
            <a:r>
              <a:rPr b="1" i="0" lang="es" sz="928" u="none" cap="none" strike="noStrike">
                <a:solidFill>
                  <a:schemeClr val="lt1"/>
                </a:solidFill>
                <a:latin typeface="Lexend"/>
                <a:ea typeface="Lexend"/>
                <a:cs typeface="Lexend"/>
                <a:sym typeface="Lexend"/>
              </a:rPr>
              <a:t>Mercado potencial</a:t>
            </a:r>
            <a:endParaRPr b="0" i="0" sz="928" u="none" cap="none" strike="noStrike">
              <a:solidFill>
                <a:schemeClr val="lt1"/>
              </a:solidFill>
              <a:latin typeface="Lexend"/>
              <a:ea typeface="Lexend"/>
              <a:cs typeface="Lexend"/>
              <a:sym typeface="Lexend"/>
            </a:endParaRPr>
          </a:p>
        </p:txBody>
      </p:sp>
      <p:sp>
        <p:nvSpPr>
          <p:cNvPr id="487" name="Google Shape;487;g36d87c73762_0_778"/>
          <p:cNvSpPr/>
          <p:nvPr/>
        </p:nvSpPr>
        <p:spPr>
          <a:xfrm>
            <a:off x="514350" y="2107566"/>
            <a:ext cx="1440600" cy="10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8D391"/>
              </a:buClr>
              <a:buSzPts val="523"/>
              <a:buFont typeface="Noto Sans"/>
              <a:buNone/>
            </a:pPr>
            <a:r>
              <a:rPr b="0" i="0" lang="es" sz="723" u="none" cap="none" strike="noStrike">
                <a:solidFill>
                  <a:schemeClr val="lt1"/>
                </a:solidFill>
                <a:latin typeface="Lexend"/>
                <a:ea typeface="Lexend"/>
                <a:cs typeface="Lexend"/>
                <a:sym typeface="Lexend"/>
              </a:rPr>
              <a:t>↗ Expansión acelerada</a:t>
            </a:r>
            <a:endParaRPr b="0" i="0" sz="723" u="none" cap="none" strike="noStrike">
              <a:solidFill>
                <a:schemeClr val="lt1"/>
              </a:solidFill>
              <a:latin typeface="Lexend"/>
              <a:ea typeface="Lexend"/>
              <a:cs typeface="Lexend"/>
              <a:sym typeface="Lexend"/>
            </a:endParaRPr>
          </a:p>
        </p:txBody>
      </p:sp>
      <p:sp>
        <p:nvSpPr>
          <p:cNvPr id="488" name="Google Shape;488;g36d87c73762_0_778"/>
          <p:cNvSpPr/>
          <p:nvPr/>
        </p:nvSpPr>
        <p:spPr>
          <a:xfrm>
            <a:off x="4094219" y="2001441"/>
            <a:ext cx="271200" cy="171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4299E1"/>
              </a:buClr>
              <a:buSzPts val="837"/>
              <a:buFont typeface="Noto Sans"/>
              <a:buNone/>
            </a:pPr>
            <a:r>
              <a:rPr b="1" i="0" lang="es" sz="837" u="none" cap="none" strike="noStrike">
                <a:solidFill>
                  <a:schemeClr val="lt1"/>
                </a:solidFill>
                <a:latin typeface="Lexend"/>
                <a:ea typeface="Lexend"/>
                <a:cs typeface="Lexend"/>
                <a:sym typeface="Lexend"/>
              </a:rPr>
              <a:t>2.3M</a:t>
            </a:r>
            <a:endParaRPr b="0" i="0" sz="837" u="none" cap="none" strike="noStrike">
              <a:solidFill>
                <a:schemeClr val="lt1"/>
              </a:solidFill>
              <a:latin typeface="Lexend"/>
              <a:ea typeface="Lexend"/>
              <a:cs typeface="Lexend"/>
              <a:sym typeface="Lexend"/>
            </a:endParaRPr>
          </a:p>
        </p:txBody>
      </p:sp>
      <p:sp>
        <p:nvSpPr>
          <p:cNvPr id="489" name="Google Shape;489;g36d87c73762_0_778"/>
          <p:cNvSpPr/>
          <p:nvPr/>
        </p:nvSpPr>
        <p:spPr>
          <a:xfrm>
            <a:off x="428625" y="2319335"/>
            <a:ext cx="4200600" cy="3501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90" name="Google Shape;490;g36d87c73762_0_778"/>
          <p:cNvSpPr/>
          <p:nvPr/>
        </p:nvSpPr>
        <p:spPr>
          <a:xfrm>
            <a:off x="428625" y="2319338"/>
            <a:ext cx="21300" cy="3501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g36d87c73762_0_778"/>
          <p:cNvSpPr/>
          <p:nvPr/>
        </p:nvSpPr>
        <p:spPr>
          <a:xfrm>
            <a:off x="514350" y="2376484"/>
            <a:ext cx="15807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628"/>
              <a:buFont typeface="Noto Sans"/>
              <a:buNone/>
            </a:pPr>
            <a:r>
              <a:rPr b="1" i="0" lang="es" sz="928" u="none" cap="none" strike="noStrike">
                <a:solidFill>
                  <a:schemeClr val="lt1"/>
                </a:solidFill>
                <a:latin typeface="Lexend"/>
                <a:ea typeface="Lexend"/>
                <a:cs typeface="Lexend"/>
                <a:sym typeface="Lexend"/>
              </a:rPr>
              <a:t>Penetración digital</a:t>
            </a:r>
            <a:endParaRPr b="0" i="0" sz="928" u="none" cap="none" strike="noStrike">
              <a:solidFill>
                <a:schemeClr val="lt1"/>
              </a:solidFill>
              <a:latin typeface="Lexend"/>
              <a:ea typeface="Lexend"/>
              <a:cs typeface="Lexend"/>
              <a:sym typeface="Lexend"/>
            </a:endParaRPr>
          </a:p>
        </p:txBody>
      </p:sp>
      <p:sp>
        <p:nvSpPr>
          <p:cNvPr id="492" name="Google Shape;492;g36d87c73762_0_778"/>
          <p:cNvSpPr/>
          <p:nvPr/>
        </p:nvSpPr>
        <p:spPr>
          <a:xfrm>
            <a:off x="514350" y="2514758"/>
            <a:ext cx="1482300" cy="10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8D391"/>
              </a:buClr>
              <a:buSzPts val="523"/>
              <a:buFont typeface="Noto Sans"/>
              <a:buNone/>
            </a:pPr>
            <a:r>
              <a:rPr b="0" i="0" lang="es" sz="723" u="none" cap="none" strike="noStrike">
                <a:solidFill>
                  <a:schemeClr val="lt1"/>
                </a:solidFill>
                <a:latin typeface="Lexend"/>
                <a:ea typeface="Lexend"/>
                <a:cs typeface="Lexend"/>
                <a:sym typeface="Lexend"/>
              </a:rPr>
              <a:t>↗ Adopción masiva</a:t>
            </a:r>
            <a:endParaRPr b="0" i="0" sz="723" u="none" cap="none" strike="noStrike">
              <a:solidFill>
                <a:schemeClr val="lt1"/>
              </a:solidFill>
              <a:latin typeface="Lexend"/>
              <a:ea typeface="Lexend"/>
              <a:cs typeface="Lexend"/>
              <a:sym typeface="Lexend"/>
            </a:endParaRPr>
          </a:p>
        </p:txBody>
      </p:sp>
      <p:sp>
        <p:nvSpPr>
          <p:cNvPr id="493" name="Google Shape;493;g36d87c73762_0_778"/>
          <p:cNvSpPr/>
          <p:nvPr/>
        </p:nvSpPr>
        <p:spPr>
          <a:xfrm>
            <a:off x="4131719" y="2408634"/>
            <a:ext cx="233700" cy="171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4299E1"/>
              </a:buClr>
              <a:buSzPts val="837"/>
              <a:buFont typeface="Noto Sans"/>
              <a:buNone/>
            </a:pPr>
            <a:r>
              <a:rPr b="1" i="0" lang="es" sz="837" u="none" cap="none" strike="noStrike">
                <a:solidFill>
                  <a:schemeClr val="lt1"/>
                </a:solidFill>
                <a:latin typeface="Lexend"/>
                <a:ea typeface="Lexend"/>
                <a:cs typeface="Lexend"/>
                <a:sym typeface="Lexend"/>
              </a:rPr>
              <a:t>68%</a:t>
            </a:r>
            <a:endParaRPr b="0" i="0" sz="837" u="none" cap="none" strike="noStrike">
              <a:solidFill>
                <a:schemeClr val="lt1"/>
              </a:solidFill>
              <a:latin typeface="Lexend"/>
              <a:ea typeface="Lexend"/>
              <a:cs typeface="Lexend"/>
              <a:sym typeface="Lexend"/>
            </a:endParaRPr>
          </a:p>
        </p:txBody>
      </p:sp>
      <p:sp>
        <p:nvSpPr>
          <p:cNvPr id="494" name="Google Shape;494;g36d87c73762_0_778"/>
          <p:cNvSpPr/>
          <p:nvPr/>
        </p:nvSpPr>
        <p:spPr>
          <a:xfrm>
            <a:off x="428625" y="2726526"/>
            <a:ext cx="4200600" cy="3501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495" name="Google Shape;495;g36d87c73762_0_778"/>
          <p:cNvSpPr/>
          <p:nvPr/>
        </p:nvSpPr>
        <p:spPr>
          <a:xfrm>
            <a:off x="428625" y="2726531"/>
            <a:ext cx="21300" cy="3501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g36d87c73762_0_778"/>
          <p:cNvSpPr/>
          <p:nvPr/>
        </p:nvSpPr>
        <p:spPr>
          <a:xfrm>
            <a:off x="514350" y="2783676"/>
            <a:ext cx="17922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628"/>
              <a:buFont typeface="Noto Sans"/>
              <a:buNone/>
            </a:pPr>
            <a:r>
              <a:rPr b="1" i="0" lang="es" sz="928" u="none" cap="none" strike="noStrike">
                <a:solidFill>
                  <a:schemeClr val="lt1"/>
                </a:solidFill>
                <a:latin typeface="Lexend"/>
                <a:ea typeface="Lexend"/>
                <a:cs typeface="Lexend"/>
                <a:sym typeface="Lexend"/>
              </a:rPr>
              <a:t>Inversión tecnológica</a:t>
            </a:r>
            <a:endParaRPr b="0" i="0" sz="928" u="none" cap="none" strike="noStrike">
              <a:solidFill>
                <a:schemeClr val="lt1"/>
              </a:solidFill>
              <a:latin typeface="Lexend"/>
              <a:ea typeface="Lexend"/>
              <a:cs typeface="Lexend"/>
              <a:sym typeface="Lexend"/>
            </a:endParaRPr>
          </a:p>
        </p:txBody>
      </p:sp>
      <p:sp>
        <p:nvSpPr>
          <p:cNvPr id="497" name="Google Shape;497;g36d87c73762_0_778"/>
          <p:cNvSpPr/>
          <p:nvPr/>
        </p:nvSpPr>
        <p:spPr>
          <a:xfrm>
            <a:off x="514350" y="2921950"/>
            <a:ext cx="1680600" cy="10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8D391"/>
              </a:buClr>
              <a:buSzPts val="523"/>
              <a:buFont typeface="Noto Sans"/>
              <a:buNone/>
            </a:pPr>
            <a:r>
              <a:rPr b="0" i="0" lang="es" sz="723" u="none" cap="none" strike="noStrike">
                <a:solidFill>
                  <a:schemeClr val="lt1"/>
                </a:solidFill>
                <a:latin typeface="Lexend"/>
                <a:ea typeface="Lexend"/>
                <a:cs typeface="Lexend"/>
                <a:sym typeface="Lexend"/>
              </a:rPr>
              <a:t>↗ Incremento significativo</a:t>
            </a:r>
            <a:endParaRPr b="0" i="0" sz="723" u="none" cap="none" strike="noStrike">
              <a:solidFill>
                <a:schemeClr val="lt1"/>
              </a:solidFill>
              <a:latin typeface="Lexend"/>
              <a:ea typeface="Lexend"/>
              <a:cs typeface="Lexend"/>
              <a:sym typeface="Lexend"/>
            </a:endParaRPr>
          </a:p>
        </p:txBody>
      </p:sp>
      <p:sp>
        <p:nvSpPr>
          <p:cNvPr id="498" name="Google Shape;498;g36d87c73762_0_778"/>
          <p:cNvSpPr/>
          <p:nvPr/>
        </p:nvSpPr>
        <p:spPr>
          <a:xfrm>
            <a:off x="4066319" y="2815828"/>
            <a:ext cx="299100" cy="171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4299E1"/>
              </a:buClr>
              <a:buSzPts val="837"/>
              <a:buFont typeface="Noto Sans"/>
              <a:buNone/>
            </a:pPr>
            <a:r>
              <a:rPr b="1" i="0" lang="es" sz="837" u="none" cap="none" strike="noStrike">
                <a:solidFill>
                  <a:schemeClr val="lt1"/>
                </a:solidFill>
                <a:latin typeface="Lexend"/>
                <a:ea typeface="Lexend"/>
                <a:cs typeface="Lexend"/>
                <a:sym typeface="Lexend"/>
              </a:rPr>
              <a:t>+45%</a:t>
            </a:r>
            <a:endParaRPr b="0" i="0" sz="837" u="none" cap="none" strike="noStrike">
              <a:solidFill>
                <a:schemeClr val="lt1"/>
              </a:solidFill>
              <a:latin typeface="Lexend"/>
              <a:ea typeface="Lexend"/>
              <a:cs typeface="Lexend"/>
              <a:sym typeface="Lexend"/>
            </a:endParaRPr>
          </a:p>
        </p:txBody>
      </p:sp>
      <p:sp>
        <p:nvSpPr>
          <p:cNvPr id="499" name="Google Shape;499;g36d87c73762_0_778"/>
          <p:cNvSpPr/>
          <p:nvPr/>
        </p:nvSpPr>
        <p:spPr>
          <a:xfrm>
            <a:off x="5075550" y="1226350"/>
            <a:ext cx="3650700" cy="19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942"/>
              <a:buFont typeface="Noto Sans"/>
              <a:buNone/>
            </a:pPr>
            <a:r>
              <a:rPr b="1" i="0" lang="es" sz="1042" u="none" cap="none" strike="noStrike">
                <a:solidFill>
                  <a:schemeClr val="lt1"/>
                </a:solidFill>
                <a:latin typeface="Lexend"/>
                <a:ea typeface="Lexend"/>
                <a:cs typeface="Lexend"/>
                <a:sym typeface="Lexend"/>
              </a:rPr>
              <a:t>Oportunidades emergentes </a:t>
            </a:r>
            <a:endParaRPr b="0" i="0" sz="1042" u="none" cap="none" strike="noStrike">
              <a:solidFill>
                <a:schemeClr val="lt1"/>
              </a:solidFill>
              <a:latin typeface="Lexend"/>
              <a:ea typeface="Lexend"/>
              <a:cs typeface="Lexend"/>
              <a:sym typeface="Lexend"/>
            </a:endParaRPr>
          </a:p>
        </p:txBody>
      </p:sp>
      <p:sp>
        <p:nvSpPr>
          <p:cNvPr id="500" name="Google Shape;500;g36d87c73762_0_778"/>
          <p:cNvSpPr/>
          <p:nvPr/>
        </p:nvSpPr>
        <p:spPr>
          <a:xfrm>
            <a:off x="4804172" y="1504950"/>
            <a:ext cx="3911100" cy="4965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01" name="Google Shape;501;g36d87c73762_0_778"/>
          <p:cNvSpPr/>
          <p:nvPr/>
        </p:nvSpPr>
        <p:spPr>
          <a:xfrm>
            <a:off x="4804172" y="1504950"/>
            <a:ext cx="21300" cy="4965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g36d87c73762_0_778"/>
          <p:cNvSpPr/>
          <p:nvPr/>
        </p:nvSpPr>
        <p:spPr>
          <a:xfrm>
            <a:off x="5075543" y="1576400"/>
            <a:ext cx="34311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828" u="none" cap="none" strike="noStrike">
                <a:solidFill>
                  <a:schemeClr val="lt1"/>
                </a:solidFill>
                <a:latin typeface="Lexend"/>
                <a:ea typeface="Lexend"/>
                <a:cs typeface="Lexend"/>
                <a:sym typeface="Lexend"/>
              </a:rPr>
              <a:t>Automatización inteligente </a:t>
            </a:r>
            <a:endParaRPr b="0" i="0" sz="828" u="none" cap="none" strike="noStrike">
              <a:solidFill>
                <a:schemeClr val="lt1"/>
              </a:solidFill>
              <a:latin typeface="Lexend"/>
              <a:ea typeface="Lexend"/>
              <a:cs typeface="Lexend"/>
              <a:sym typeface="Lexend"/>
            </a:endParaRPr>
          </a:p>
        </p:txBody>
      </p:sp>
      <p:sp>
        <p:nvSpPr>
          <p:cNvPr id="503" name="Google Shape;503;g36d87c73762_0_778"/>
          <p:cNvSpPr/>
          <p:nvPr/>
        </p:nvSpPr>
        <p:spPr>
          <a:xfrm>
            <a:off x="4918259" y="1726406"/>
            <a:ext cx="3768300" cy="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FDF1E5"/>
                </a:solidFill>
                <a:latin typeface="Lexend"/>
                <a:ea typeface="Lexend"/>
                <a:cs typeface="Lexend"/>
                <a:sym typeface="Lexend"/>
              </a:rPr>
              <a:t>Demanda creciente por soluciones que combinen IA con automatización </a:t>
            </a:r>
            <a:endParaRPr b="0" i="0" sz="523" u="none" cap="none" strike="noStrike">
              <a:solidFill>
                <a:srgbClr val="FDF1E5"/>
              </a:solidFill>
              <a:latin typeface="Lexend"/>
              <a:ea typeface="Lexend"/>
              <a:cs typeface="Lexend"/>
              <a:sym typeface="Lexend"/>
            </a:endParaRPr>
          </a:p>
        </p:txBody>
      </p:sp>
      <p:sp>
        <p:nvSpPr>
          <p:cNvPr id="504" name="Google Shape;504;g36d87c73762_0_778"/>
          <p:cNvSpPr/>
          <p:nvPr/>
        </p:nvSpPr>
        <p:spPr>
          <a:xfrm>
            <a:off x="4918259" y="1833563"/>
            <a:ext cx="3768300" cy="9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8D391"/>
              </a:buClr>
              <a:buSzPts val="471"/>
              <a:buFont typeface="Noto Sans"/>
              <a:buNone/>
            </a:pPr>
            <a:r>
              <a:rPr b="1" i="0" lang="es" sz="471" u="none" cap="none" strike="noStrike">
                <a:solidFill>
                  <a:schemeClr val="lt1"/>
                </a:solidFill>
                <a:latin typeface="Lexend"/>
                <a:ea typeface="Lexend"/>
                <a:cs typeface="Lexend"/>
                <a:sym typeface="Lexend"/>
              </a:rPr>
              <a:t>Impacto: Alto • 6-12 meses</a:t>
            </a:r>
            <a:endParaRPr b="0" i="0" sz="471" u="none" cap="none" strike="noStrike">
              <a:solidFill>
                <a:schemeClr val="lt1"/>
              </a:solidFill>
              <a:latin typeface="Lexend"/>
              <a:ea typeface="Lexend"/>
              <a:cs typeface="Lexend"/>
              <a:sym typeface="Lexend"/>
            </a:endParaRPr>
          </a:p>
        </p:txBody>
      </p:sp>
      <p:sp>
        <p:nvSpPr>
          <p:cNvPr id="505" name="Google Shape;505;g36d87c73762_0_778"/>
          <p:cNvSpPr/>
          <p:nvPr/>
        </p:nvSpPr>
        <p:spPr>
          <a:xfrm>
            <a:off x="4804172" y="2058591"/>
            <a:ext cx="3911100" cy="4965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06" name="Google Shape;506;g36d87c73762_0_778"/>
          <p:cNvSpPr/>
          <p:nvPr/>
        </p:nvSpPr>
        <p:spPr>
          <a:xfrm>
            <a:off x="4804172" y="2058591"/>
            <a:ext cx="21300" cy="4965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g36d87c73762_0_778"/>
          <p:cNvSpPr/>
          <p:nvPr/>
        </p:nvSpPr>
        <p:spPr>
          <a:xfrm>
            <a:off x="5075543" y="2130034"/>
            <a:ext cx="28335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828" u="none" cap="none" strike="noStrike">
                <a:solidFill>
                  <a:schemeClr val="lt1"/>
                </a:solidFill>
                <a:latin typeface="Lexend"/>
                <a:ea typeface="Lexend"/>
                <a:cs typeface="Lexend"/>
                <a:sym typeface="Lexend"/>
              </a:rPr>
              <a:t>Experiencia Móvil-First </a:t>
            </a:r>
            <a:endParaRPr b="0" i="0" sz="828" u="none" cap="none" strike="noStrike">
              <a:solidFill>
                <a:schemeClr val="lt1"/>
              </a:solidFill>
              <a:latin typeface="Lexend"/>
              <a:ea typeface="Lexend"/>
              <a:cs typeface="Lexend"/>
              <a:sym typeface="Lexend"/>
            </a:endParaRPr>
          </a:p>
        </p:txBody>
      </p:sp>
      <p:sp>
        <p:nvSpPr>
          <p:cNvPr id="508" name="Google Shape;508;g36d87c73762_0_778"/>
          <p:cNvSpPr/>
          <p:nvPr/>
        </p:nvSpPr>
        <p:spPr>
          <a:xfrm>
            <a:off x="4918259" y="2280047"/>
            <a:ext cx="3768300" cy="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FDF1E5"/>
                </a:solidFill>
                <a:latin typeface="Lexend"/>
                <a:ea typeface="Lexend"/>
                <a:cs typeface="Lexend"/>
                <a:sym typeface="Lexend"/>
              </a:rPr>
              <a:t>Interfaces móviles como punto principal de interacción empresarial </a:t>
            </a:r>
            <a:endParaRPr b="0" i="0" sz="523" u="none" cap="none" strike="noStrike">
              <a:solidFill>
                <a:srgbClr val="FDF1E5"/>
              </a:solidFill>
              <a:latin typeface="Lexend"/>
              <a:ea typeface="Lexend"/>
              <a:cs typeface="Lexend"/>
              <a:sym typeface="Lexend"/>
            </a:endParaRPr>
          </a:p>
        </p:txBody>
      </p:sp>
      <p:sp>
        <p:nvSpPr>
          <p:cNvPr id="509" name="Google Shape;509;g36d87c73762_0_778"/>
          <p:cNvSpPr/>
          <p:nvPr/>
        </p:nvSpPr>
        <p:spPr>
          <a:xfrm>
            <a:off x="4918259" y="2387203"/>
            <a:ext cx="3768300" cy="9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8D391"/>
              </a:buClr>
              <a:buSzPts val="471"/>
              <a:buFont typeface="Noto Sans"/>
              <a:buNone/>
            </a:pPr>
            <a:r>
              <a:rPr b="1" i="0" lang="es" sz="471" u="none" cap="none" strike="noStrike">
                <a:solidFill>
                  <a:schemeClr val="lt1"/>
                </a:solidFill>
                <a:latin typeface="Lexend"/>
                <a:ea typeface="Lexend"/>
                <a:cs typeface="Lexend"/>
                <a:sym typeface="Lexend"/>
              </a:rPr>
              <a:t>Impacto: Alto • 3-6 meses</a:t>
            </a:r>
            <a:endParaRPr b="0" i="0" sz="471" u="none" cap="none" strike="noStrike">
              <a:solidFill>
                <a:schemeClr val="lt1"/>
              </a:solidFill>
              <a:latin typeface="Lexend"/>
              <a:ea typeface="Lexend"/>
              <a:cs typeface="Lexend"/>
              <a:sym typeface="Lexend"/>
            </a:endParaRPr>
          </a:p>
        </p:txBody>
      </p:sp>
      <p:sp>
        <p:nvSpPr>
          <p:cNvPr id="510" name="Google Shape;510;g36d87c73762_0_778"/>
          <p:cNvSpPr/>
          <p:nvPr/>
        </p:nvSpPr>
        <p:spPr>
          <a:xfrm>
            <a:off x="4804172" y="2612231"/>
            <a:ext cx="3911100" cy="4965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11" name="Google Shape;511;g36d87c73762_0_778"/>
          <p:cNvSpPr/>
          <p:nvPr/>
        </p:nvSpPr>
        <p:spPr>
          <a:xfrm>
            <a:off x="4804172" y="2612231"/>
            <a:ext cx="21300" cy="4965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g36d87c73762_0_778"/>
          <p:cNvSpPr/>
          <p:nvPr/>
        </p:nvSpPr>
        <p:spPr>
          <a:xfrm>
            <a:off x="5075543" y="2683668"/>
            <a:ext cx="27132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628"/>
              <a:buFont typeface="Noto Sans"/>
              <a:buNone/>
            </a:pPr>
            <a:r>
              <a:rPr b="1" i="0" lang="es" sz="828" u="none" cap="none" strike="noStrike">
                <a:solidFill>
                  <a:schemeClr val="lt1"/>
                </a:solidFill>
                <a:latin typeface="Lexend"/>
                <a:ea typeface="Lexend"/>
                <a:cs typeface="Lexend"/>
                <a:sym typeface="Lexend"/>
              </a:rPr>
              <a:t>Tecnología sostenible </a:t>
            </a:r>
            <a:endParaRPr b="0" i="0" sz="828" u="none" cap="none" strike="noStrike">
              <a:solidFill>
                <a:schemeClr val="lt1"/>
              </a:solidFill>
              <a:latin typeface="Lexend"/>
              <a:ea typeface="Lexend"/>
              <a:cs typeface="Lexend"/>
              <a:sym typeface="Lexend"/>
            </a:endParaRPr>
          </a:p>
        </p:txBody>
      </p:sp>
      <p:sp>
        <p:nvSpPr>
          <p:cNvPr id="513" name="Google Shape;513;g36d87c73762_0_778"/>
          <p:cNvSpPr/>
          <p:nvPr/>
        </p:nvSpPr>
        <p:spPr>
          <a:xfrm>
            <a:off x="4918259" y="2833688"/>
            <a:ext cx="3768300" cy="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FDF1E5"/>
                </a:solidFill>
                <a:latin typeface="Lexend"/>
                <a:ea typeface="Lexend"/>
                <a:cs typeface="Lexend"/>
                <a:sym typeface="Lexend"/>
              </a:rPr>
              <a:t>Soluciones tecnológicas con impacto ambiental positivo </a:t>
            </a:r>
            <a:endParaRPr b="0" i="0" sz="523" u="none" cap="none" strike="noStrike">
              <a:solidFill>
                <a:srgbClr val="FDF1E5"/>
              </a:solidFill>
              <a:latin typeface="Lexend"/>
              <a:ea typeface="Lexend"/>
              <a:cs typeface="Lexend"/>
              <a:sym typeface="Lexend"/>
            </a:endParaRPr>
          </a:p>
        </p:txBody>
      </p:sp>
      <p:sp>
        <p:nvSpPr>
          <p:cNvPr id="514" name="Google Shape;514;g36d87c73762_0_778"/>
          <p:cNvSpPr/>
          <p:nvPr/>
        </p:nvSpPr>
        <p:spPr>
          <a:xfrm>
            <a:off x="4918259" y="2940844"/>
            <a:ext cx="3768300" cy="9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8D391"/>
              </a:buClr>
              <a:buSzPts val="471"/>
              <a:buFont typeface="Noto Sans"/>
              <a:buNone/>
            </a:pPr>
            <a:r>
              <a:rPr b="1" i="0" lang="es" sz="471" u="none" cap="none" strike="noStrike">
                <a:solidFill>
                  <a:schemeClr val="lt1"/>
                </a:solidFill>
                <a:latin typeface="Lexend"/>
                <a:ea typeface="Lexend"/>
                <a:cs typeface="Lexend"/>
                <a:sym typeface="Lexend"/>
              </a:rPr>
              <a:t>Impacto: Medio • 12-18 meses</a:t>
            </a:r>
            <a:endParaRPr b="0" i="0" sz="471" u="none" cap="none" strike="noStrike">
              <a:solidFill>
                <a:schemeClr val="lt1"/>
              </a:solidFill>
              <a:latin typeface="Lexend"/>
              <a:ea typeface="Lexend"/>
              <a:cs typeface="Lexend"/>
              <a:sym typeface="Lexend"/>
            </a:endParaRPr>
          </a:p>
        </p:txBody>
      </p:sp>
      <p:sp>
        <p:nvSpPr>
          <p:cNvPr id="515" name="Google Shape;515;g36d87c73762_0_778"/>
          <p:cNvSpPr/>
          <p:nvPr/>
        </p:nvSpPr>
        <p:spPr>
          <a:xfrm>
            <a:off x="4804172" y="3165872"/>
            <a:ext cx="3911100" cy="4965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16" name="Google Shape;516;g36d87c73762_0_778"/>
          <p:cNvSpPr/>
          <p:nvPr/>
        </p:nvSpPr>
        <p:spPr>
          <a:xfrm>
            <a:off x="4804172" y="3165872"/>
            <a:ext cx="21300" cy="4965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g36d87c73762_0_778"/>
          <p:cNvSpPr/>
          <p:nvPr/>
        </p:nvSpPr>
        <p:spPr>
          <a:xfrm>
            <a:off x="5075543" y="3237302"/>
            <a:ext cx="2641200" cy="128700"/>
          </a:xfrm>
          <a:prstGeom prst="rect">
            <a:avLst/>
          </a:prstGeom>
          <a:noFill/>
          <a:ln>
            <a:noFill/>
          </a:ln>
        </p:spPr>
        <p:txBody>
          <a:bodyPr anchorCtr="0" anchor="ctr" bIns="0" lIns="0" spcFirstLastPara="1" rIns="0" wrap="square" tIns="0">
            <a:noAutofit/>
          </a:bodyPr>
          <a:lstStyle/>
          <a:p>
            <a:pPr indent="22500" lvl="0" marL="0" marR="0" rtl="0" algn="l">
              <a:lnSpc>
                <a:spcPct val="100000"/>
              </a:lnSpc>
              <a:spcBef>
                <a:spcPts val="0"/>
              </a:spcBef>
              <a:spcAft>
                <a:spcPts val="0"/>
              </a:spcAft>
              <a:buClr>
                <a:srgbClr val="4299E1"/>
              </a:buClr>
              <a:buSzPts val="628"/>
              <a:buFont typeface="Noto Sans"/>
              <a:buNone/>
            </a:pPr>
            <a:r>
              <a:rPr b="1" i="0" lang="es" sz="828" u="none" cap="none" strike="noStrike">
                <a:solidFill>
                  <a:schemeClr val="lt1"/>
                </a:solidFill>
                <a:latin typeface="Lexend"/>
                <a:ea typeface="Lexend"/>
                <a:cs typeface="Lexend"/>
                <a:sym typeface="Lexend"/>
              </a:rPr>
              <a:t>Colaboración híbrida </a:t>
            </a:r>
            <a:endParaRPr b="0" i="0" sz="828" u="none" cap="none" strike="noStrike">
              <a:solidFill>
                <a:schemeClr val="lt1"/>
              </a:solidFill>
              <a:latin typeface="Lexend"/>
              <a:ea typeface="Lexend"/>
              <a:cs typeface="Lexend"/>
              <a:sym typeface="Lexend"/>
            </a:endParaRPr>
          </a:p>
        </p:txBody>
      </p:sp>
      <p:sp>
        <p:nvSpPr>
          <p:cNvPr id="518" name="Google Shape;518;g36d87c73762_0_778"/>
          <p:cNvSpPr/>
          <p:nvPr/>
        </p:nvSpPr>
        <p:spPr>
          <a:xfrm>
            <a:off x="4918259" y="3387328"/>
            <a:ext cx="3768300" cy="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FDF1E5"/>
                </a:solidFill>
                <a:latin typeface="Lexend"/>
                <a:ea typeface="Lexend"/>
                <a:cs typeface="Lexend"/>
                <a:sym typeface="Lexend"/>
              </a:rPr>
              <a:t>Herramientas para equipos distribuidos presencial/remoto </a:t>
            </a:r>
            <a:endParaRPr b="0" i="0" sz="523" u="none" cap="none" strike="noStrike">
              <a:solidFill>
                <a:srgbClr val="FDF1E5"/>
              </a:solidFill>
              <a:latin typeface="Lexend"/>
              <a:ea typeface="Lexend"/>
              <a:cs typeface="Lexend"/>
              <a:sym typeface="Lexend"/>
            </a:endParaRPr>
          </a:p>
        </p:txBody>
      </p:sp>
      <p:sp>
        <p:nvSpPr>
          <p:cNvPr id="519" name="Google Shape;519;g36d87c73762_0_778"/>
          <p:cNvSpPr/>
          <p:nvPr/>
        </p:nvSpPr>
        <p:spPr>
          <a:xfrm>
            <a:off x="4918259" y="3494484"/>
            <a:ext cx="3768300" cy="96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8D391"/>
              </a:buClr>
              <a:buSzPts val="471"/>
              <a:buFont typeface="Noto Sans"/>
              <a:buNone/>
            </a:pPr>
            <a:r>
              <a:rPr b="1" i="0" lang="es" sz="471" u="none" cap="none" strike="noStrike">
                <a:solidFill>
                  <a:schemeClr val="lt1"/>
                </a:solidFill>
                <a:latin typeface="Lexend"/>
                <a:ea typeface="Lexend"/>
                <a:cs typeface="Lexend"/>
                <a:sym typeface="Lexend"/>
              </a:rPr>
              <a:t>Impacto: Alto • Inmediato</a:t>
            </a:r>
            <a:endParaRPr b="0" i="0" sz="471" u="none" cap="none" strike="noStrike">
              <a:solidFill>
                <a:schemeClr val="lt1"/>
              </a:solidFill>
              <a:latin typeface="Lexend"/>
              <a:ea typeface="Lexend"/>
              <a:cs typeface="Lexend"/>
              <a:sym typeface="Lexend"/>
            </a:endParaRPr>
          </a:p>
        </p:txBody>
      </p:sp>
      <p:sp>
        <p:nvSpPr>
          <p:cNvPr id="520" name="Google Shape;520;g36d87c73762_0_778"/>
          <p:cNvSpPr/>
          <p:nvPr/>
        </p:nvSpPr>
        <p:spPr>
          <a:xfrm>
            <a:off x="428625" y="3173163"/>
            <a:ext cx="42006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000" u="none" cap="none" strike="noStrike">
                <a:solidFill>
                  <a:schemeClr val="lt2"/>
                </a:solidFill>
                <a:latin typeface="Lexend"/>
                <a:ea typeface="Lexend"/>
                <a:cs typeface="Lexend"/>
                <a:sym typeface="Lexend"/>
              </a:rPr>
              <a:t>Tendencias tecnológicas</a:t>
            </a:r>
            <a:endParaRPr b="0" i="0" sz="1000" u="none" cap="none" strike="noStrike">
              <a:solidFill>
                <a:schemeClr val="lt2"/>
              </a:solidFill>
              <a:latin typeface="Lexend"/>
              <a:ea typeface="Lexend"/>
              <a:cs typeface="Lexend"/>
              <a:sym typeface="Lexend"/>
            </a:endParaRPr>
          </a:p>
        </p:txBody>
      </p:sp>
      <p:sp>
        <p:nvSpPr>
          <p:cNvPr id="521" name="Google Shape;521;g36d87c73762_0_778"/>
          <p:cNvSpPr/>
          <p:nvPr/>
        </p:nvSpPr>
        <p:spPr>
          <a:xfrm>
            <a:off x="428625" y="3457675"/>
            <a:ext cx="4200600" cy="1514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22" name="Google Shape;522;g36d87c73762_0_778"/>
          <p:cNvSpPr/>
          <p:nvPr/>
        </p:nvSpPr>
        <p:spPr>
          <a:xfrm>
            <a:off x="525225" y="3648175"/>
            <a:ext cx="257100" cy="2571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23" name="Google Shape;523;g36d87c73762_0_778"/>
          <p:cNvPicPr preferRelativeResize="0"/>
          <p:nvPr/>
        </p:nvPicPr>
        <p:blipFill rotWithShape="1">
          <a:blip r:embed="rId3">
            <a:alphaModFix/>
          </a:blip>
          <a:srcRect b="0" l="0" r="0" t="0"/>
          <a:stretch/>
        </p:blipFill>
        <p:spPr>
          <a:xfrm>
            <a:off x="582375" y="3719613"/>
            <a:ext cx="142875" cy="114300"/>
          </a:xfrm>
          <a:prstGeom prst="rect">
            <a:avLst/>
          </a:prstGeom>
          <a:noFill/>
          <a:ln>
            <a:noFill/>
          </a:ln>
        </p:spPr>
      </p:pic>
      <p:sp>
        <p:nvSpPr>
          <p:cNvPr id="524" name="Google Shape;524;g36d87c73762_0_778"/>
          <p:cNvSpPr/>
          <p:nvPr/>
        </p:nvSpPr>
        <p:spPr>
          <a:xfrm>
            <a:off x="868125" y="3648175"/>
            <a:ext cx="33642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837"/>
              <a:buFont typeface="Noto Sans"/>
              <a:buNone/>
            </a:pPr>
            <a:r>
              <a:rPr b="1" i="0" lang="es" sz="837" u="none" cap="none" strike="noStrike">
                <a:solidFill>
                  <a:srgbClr val="1A365D"/>
                </a:solidFill>
                <a:latin typeface="Lexend"/>
                <a:ea typeface="Lexend"/>
                <a:cs typeface="Lexend"/>
                <a:sym typeface="Lexend"/>
              </a:rPr>
              <a:t>Inteligencia artificial y automatización</a:t>
            </a:r>
            <a:endParaRPr b="0" i="0" sz="837" u="none" cap="none" strike="noStrike">
              <a:solidFill>
                <a:srgbClr val="1A365D"/>
              </a:solidFill>
              <a:latin typeface="Lexend"/>
              <a:ea typeface="Lexend"/>
              <a:cs typeface="Lexend"/>
              <a:sym typeface="Lexend"/>
            </a:endParaRPr>
          </a:p>
        </p:txBody>
      </p:sp>
      <p:sp>
        <p:nvSpPr>
          <p:cNvPr id="525" name="Google Shape;525;g36d87c73762_0_778"/>
          <p:cNvSpPr/>
          <p:nvPr/>
        </p:nvSpPr>
        <p:spPr>
          <a:xfrm>
            <a:off x="868125" y="3797947"/>
            <a:ext cx="2705400" cy="135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732" u="none" cap="none" strike="noStrike">
                <a:solidFill>
                  <a:srgbClr val="1A365D"/>
                </a:solidFill>
                <a:latin typeface="Lexend"/>
                <a:ea typeface="Lexend"/>
                <a:cs typeface="Lexend"/>
                <a:sym typeface="Lexend"/>
              </a:rPr>
              <a:t>Adopción acelerada de IA para optimización de procesos. </a:t>
            </a:r>
            <a:endParaRPr b="0" i="0" sz="732" u="none" cap="none" strike="noStrike">
              <a:solidFill>
                <a:srgbClr val="1A365D"/>
              </a:solidFill>
              <a:latin typeface="Lexend"/>
              <a:ea typeface="Lexend"/>
              <a:cs typeface="Lexend"/>
              <a:sym typeface="Lexend"/>
            </a:endParaRPr>
          </a:p>
        </p:txBody>
      </p:sp>
      <p:sp>
        <p:nvSpPr>
          <p:cNvPr id="526" name="Google Shape;526;g36d87c73762_0_778"/>
          <p:cNvSpPr/>
          <p:nvPr/>
        </p:nvSpPr>
        <p:spPr>
          <a:xfrm>
            <a:off x="3841619" y="3829897"/>
            <a:ext cx="658800" cy="135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2A4365"/>
              </a:buClr>
              <a:buSzPts val="732"/>
              <a:buFont typeface="Noto Sans"/>
              <a:buNone/>
            </a:pPr>
            <a:r>
              <a:rPr b="1" i="0" lang="es" sz="732" u="none" cap="none" strike="noStrike">
                <a:solidFill>
                  <a:srgbClr val="1A365D"/>
                </a:solidFill>
                <a:latin typeface="Lexend"/>
                <a:ea typeface="Lexend"/>
                <a:cs typeface="Lexend"/>
                <a:sym typeface="Lexend"/>
              </a:rPr>
              <a:t>Impacto: Alto</a:t>
            </a:r>
            <a:endParaRPr b="0" i="0" sz="732" u="none" cap="none" strike="noStrike">
              <a:solidFill>
                <a:srgbClr val="1A365D"/>
              </a:solidFill>
              <a:latin typeface="Lexend"/>
              <a:ea typeface="Lexend"/>
              <a:cs typeface="Lexend"/>
              <a:sym typeface="Lexend"/>
            </a:endParaRPr>
          </a:p>
        </p:txBody>
      </p:sp>
      <p:sp>
        <p:nvSpPr>
          <p:cNvPr id="527" name="Google Shape;527;g36d87c73762_0_778"/>
          <p:cNvSpPr/>
          <p:nvPr/>
        </p:nvSpPr>
        <p:spPr>
          <a:xfrm>
            <a:off x="525225" y="4076800"/>
            <a:ext cx="257100" cy="2571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28" name="Google Shape;528;g36d87c73762_0_778"/>
          <p:cNvPicPr preferRelativeResize="0"/>
          <p:nvPr/>
        </p:nvPicPr>
        <p:blipFill rotWithShape="1">
          <a:blip r:embed="rId4">
            <a:alphaModFix/>
          </a:blip>
          <a:srcRect b="0" l="0" r="0" t="0"/>
          <a:stretch/>
        </p:blipFill>
        <p:spPr>
          <a:xfrm>
            <a:off x="582375" y="4148238"/>
            <a:ext cx="142875" cy="114300"/>
          </a:xfrm>
          <a:prstGeom prst="rect">
            <a:avLst/>
          </a:prstGeom>
          <a:noFill/>
          <a:ln>
            <a:noFill/>
          </a:ln>
        </p:spPr>
      </p:pic>
      <p:sp>
        <p:nvSpPr>
          <p:cNvPr id="529" name="Google Shape;529;g36d87c73762_0_778"/>
          <p:cNvSpPr/>
          <p:nvPr/>
        </p:nvSpPr>
        <p:spPr>
          <a:xfrm>
            <a:off x="868125" y="4076800"/>
            <a:ext cx="33909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837"/>
              <a:buFont typeface="Noto Sans"/>
              <a:buNone/>
            </a:pPr>
            <a:r>
              <a:rPr b="1" i="0" lang="es" sz="837" u="none" cap="none" strike="noStrike">
                <a:solidFill>
                  <a:srgbClr val="1A365D"/>
                </a:solidFill>
                <a:latin typeface="Lexend"/>
                <a:ea typeface="Lexend"/>
                <a:cs typeface="Lexend"/>
                <a:sym typeface="Lexend"/>
              </a:rPr>
              <a:t>Computación en la nube híbrida</a:t>
            </a:r>
            <a:endParaRPr b="0" i="0" sz="837" u="none" cap="none" strike="noStrike">
              <a:solidFill>
                <a:srgbClr val="1A365D"/>
              </a:solidFill>
              <a:latin typeface="Lexend"/>
              <a:ea typeface="Lexend"/>
              <a:cs typeface="Lexend"/>
              <a:sym typeface="Lexend"/>
            </a:endParaRPr>
          </a:p>
        </p:txBody>
      </p:sp>
      <p:sp>
        <p:nvSpPr>
          <p:cNvPr id="530" name="Google Shape;530;g36d87c73762_0_778"/>
          <p:cNvSpPr/>
          <p:nvPr/>
        </p:nvSpPr>
        <p:spPr>
          <a:xfrm>
            <a:off x="868125" y="4226572"/>
            <a:ext cx="2732400" cy="135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732" u="none" cap="none" strike="noStrike">
                <a:solidFill>
                  <a:srgbClr val="1A365D"/>
                </a:solidFill>
                <a:latin typeface="Lexend"/>
                <a:ea typeface="Lexend"/>
                <a:cs typeface="Lexend"/>
                <a:sym typeface="Lexend"/>
              </a:rPr>
              <a:t>Integración de soluciones on-premise con servicios cloud. </a:t>
            </a:r>
            <a:endParaRPr b="0" i="0" sz="732" u="none" cap="none" strike="noStrike">
              <a:solidFill>
                <a:srgbClr val="1A365D"/>
              </a:solidFill>
              <a:latin typeface="Lexend"/>
              <a:ea typeface="Lexend"/>
              <a:cs typeface="Lexend"/>
              <a:sym typeface="Lexend"/>
            </a:endParaRPr>
          </a:p>
        </p:txBody>
      </p:sp>
      <p:sp>
        <p:nvSpPr>
          <p:cNvPr id="531" name="Google Shape;531;g36d87c73762_0_778"/>
          <p:cNvSpPr/>
          <p:nvPr/>
        </p:nvSpPr>
        <p:spPr>
          <a:xfrm>
            <a:off x="3841619" y="4258522"/>
            <a:ext cx="658800" cy="135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2A4365"/>
              </a:buClr>
              <a:buSzPts val="732"/>
              <a:buFont typeface="Noto Sans"/>
              <a:buNone/>
            </a:pPr>
            <a:r>
              <a:rPr b="1" i="0" lang="es" sz="732" u="none" cap="none" strike="noStrike">
                <a:solidFill>
                  <a:srgbClr val="1A365D"/>
                </a:solidFill>
                <a:latin typeface="Lexend"/>
                <a:ea typeface="Lexend"/>
                <a:cs typeface="Lexend"/>
                <a:sym typeface="Lexend"/>
              </a:rPr>
              <a:t>Impacto: Alto</a:t>
            </a:r>
            <a:endParaRPr b="0" i="0" sz="732" u="none" cap="none" strike="noStrike">
              <a:solidFill>
                <a:srgbClr val="1A365D"/>
              </a:solidFill>
              <a:latin typeface="Lexend"/>
              <a:ea typeface="Lexend"/>
              <a:cs typeface="Lexend"/>
              <a:sym typeface="Lexend"/>
            </a:endParaRPr>
          </a:p>
        </p:txBody>
      </p:sp>
      <p:sp>
        <p:nvSpPr>
          <p:cNvPr id="532" name="Google Shape;532;g36d87c73762_0_778"/>
          <p:cNvSpPr/>
          <p:nvPr/>
        </p:nvSpPr>
        <p:spPr>
          <a:xfrm>
            <a:off x="525225" y="4505425"/>
            <a:ext cx="257100" cy="2571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33" name="Google Shape;533;g36d87c73762_0_778"/>
          <p:cNvPicPr preferRelativeResize="0"/>
          <p:nvPr/>
        </p:nvPicPr>
        <p:blipFill rotWithShape="1">
          <a:blip r:embed="rId5">
            <a:alphaModFix/>
          </a:blip>
          <a:srcRect b="0" l="0" r="0" t="0"/>
          <a:stretch/>
        </p:blipFill>
        <p:spPr>
          <a:xfrm>
            <a:off x="596663" y="4576863"/>
            <a:ext cx="114300" cy="114300"/>
          </a:xfrm>
          <a:prstGeom prst="rect">
            <a:avLst/>
          </a:prstGeom>
          <a:noFill/>
          <a:ln>
            <a:noFill/>
          </a:ln>
        </p:spPr>
      </p:pic>
      <p:sp>
        <p:nvSpPr>
          <p:cNvPr id="534" name="Google Shape;534;g36d87c73762_0_778"/>
          <p:cNvSpPr/>
          <p:nvPr/>
        </p:nvSpPr>
        <p:spPr>
          <a:xfrm>
            <a:off x="868125" y="4505425"/>
            <a:ext cx="3559500" cy="17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837"/>
              <a:buFont typeface="Noto Sans"/>
              <a:buNone/>
            </a:pPr>
            <a:r>
              <a:rPr b="1" i="0" lang="es" sz="837" u="none" cap="none" strike="noStrike">
                <a:solidFill>
                  <a:srgbClr val="1A365D"/>
                </a:solidFill>
                <a:latin typeface="Lexend"/>
                <a:ea typeface="Lexend"/>
                <a:cs typeface="Lexend"/>
                <a:sym typeface="Lexend"/>
              </a:rPr>
              <a:t>Ciberseguridad avanzada</a:t>
            </a:r>
            <a:endParaRPr b="0" i="0" sz="837" u="none" cap="none" strike="noStrike">
              <a:solidFill>
                <a:srgbClr val="1A365D"/>
              </a:solidFill>
              <a:latin typeface="Lexend"/>
              <a:ea typeface="Lexend"/>
              <a:cs typeface="Lexend"/>
              <a:sym typeface="Lexend"/>
            </a:endParaRPr>
          </a:p>
        </p:txBody>
      </p:sp>
      <p:sp>
        <p:nvSpPr>
          <p:cNvPr id="535" name="Google Shape;535;g36d87c73762_0_778"/>
          <p:cNvSpPr/>
          <p:nvPr/>
        </p:nvSpPr>
        <p:spPr>
          <a:xfrm>
            <a:off x="868125" y="4655197"/>
            <a:ext cx="2794800" cy="135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732" u="none" cap="none" strike="noStrike">
                <a:solidFill>
                  <a:srgbClr val="1A365D"/>
                </a:solidFill>
                <a:latin typeface="Lexend"/>
                <a:ea typeface="Lexend"/>
                <a:cs typeface="Lexend"/>
                <a:sym typeface="Lexend"/>
              </a:rPr>
              <a:t>Incremento en inversión para protección contra amenazas. </a:t>
            </a:r>
            <a:endParaRPr b="0" i="0" sz="732" u="none" cap="none" strike="noStrike">
              <a:solidFill>
                <a:srgbClr val="1A365D"/>
              </a:solidFill>
              <a:latin typeface="Lexend"/>
              <a:ea typeface="Lexend"/>
              <a:cs typeface="Lexend"/>
              <a:sym typeface="Lexend"/>
            </a:endParaRPr>
          </a:p>
        </p:txBody>
      </p:sp>
      <p:sp>
        <p:nvSpPr>
          <p:cNvPr id="536" name="Google Shape;536;g36d87c73762_0_778"/>
          <p:cNvSpPr/>
          <p:nvPr/>
        </p:nvSpPr>
        <p:spPr>
          <a:xfrm>
            <a:off x="3735719" y="4687147"/>
            <a:ext cx="764700" cy="135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4299E1"/>
              </a:buClr>
              <a:buSzPts val="732"/>
              <a:buFont typeface="Noto Sans"/>
              <a:buNone/>
            </a:pPr>
            <a:r>
              <a:rPr b="1" i="0" lang="es" sz="732" u="none" cap="none" strike="noStrike">
                <a:solidFill>
                  <a:srgbClr val="1A365D"/>
                </a:solidFill>
                <a:latin typeface="Lexend"/>
                <a:ea typeface="Lexend"/>
                <a:cs typeface="Lexend"/>
                <a:sym typeface="Lexend"/>
              </a:rPr>
              <a:t>Impacto: Medio</a:t>
            </a:r>
            <a:endParaRPr b="0" i="0" sz="732" u="none" cap="none" strike="noStrike">
              <a:solidFill>
                <a:srgbClr val="1A365D"/>
              </a:solidFill>
              <a:latin typeface="Lexend"/>
              <a:ea typeface="Lexend"/>
              <a:cs typeface="Lexend"/>
              <a:sym typeface="Lexend"/>
            </a:endParaRPr>
          </a:p>
        </p:txBody>
      </p:sp>
      <p:sp>
        <p:nvSpPr>
          <p:cNvPr id="537" name="Google Shape;537;g36d87c73762_0_778"/>
          <p:cNvSpPr/>
          <p:nvPr/>
        </p:nvSpPr>
        <p:spPr>
          <a:xfrm>
            <a:off x="390150" y="697700"/>
            <a:ext cx="7398600" cy="3858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000000"/>
              </a:buClr>
              <a:buSzPts val="1000"/>
              <a:buFont typeface="Arial"/>
              <a:buNone/>
            </a:pPr>
            <a:r>
              <a:rPr b="0" i="0" lang="es" sz="1000" u="none" cap="none" strike="noStrike">
                <a:solidFill>
                  <a:schemeClr val="lt2"/>
                </a:solidFill>
                <a:latin typeface="Lexend"/>
                <a:ea typeface="Lexend"/>
                <a:cs typeface="Lexend"/>
                <a:sym typeface="Lexend"/>
              </a:rPr>
              <a:t>Las tendencias de mercado incluyen métricas clave del sector, oportunidades emergentes y avances tecnológicos. Estos datos te ayudan a identificar cambios importantes y ajustar tu estrategia para aprovechar nuevas oportunidades.</a:t>
            </a:r>
            <a:endParaRPr b="0" i="0" sz="1000" u="none" cap="none" strike="noStrike">
              <a:solidFill>
                <a:schemeClr val="lt2"/>
              </a:solidFill>
              <a:latin typeface="Lexend"/>
              <a:ea typeface="Lexend"/>
              <a:cs typeface="Lexend"/>
              <a:sym typeface="Lexend"/>
            </a:endParaRPr>
          </a:p>
        </p:txBody>
      </p:sp>
      <p:pic>
        <p:nvPicPr>
          <p:cNvPr id="538" name="Google Shape;538;g36d87c73762_0_778"/>
          <p:cNvPicPr preferRelativeResize="0"/>
          <p:nvPr/>
        </p:nvPicPr>
        <p:blipFill rotWithShape="1">
          <a:blip r:embed="rId6">
            <a:alphaModFix/>
          </a:blip>
          <a:srcRect b="0" l="0" r="0" t="0"/>
          <a:stretch/>
        </p:blipFill>
        <p:spPr>
          <a:xfrm>
            <a:off x="428621" y="1261243"/>
            <a:ext cx="128600" cy="127664"/>
          </a:xfrm>
          <a:prstGeom prst="rect">
            <a:avLst/>
          </a:prstGeom>
          <a:noFill/>
          <a:ln>
            <a:noFill/>
          </a:ln>
        </p:spPr>
      </p:pic>
      <p:pic>
        <p:nvPicPr>
          <p:cNvPr id="539" name="Google Shape;539;g36d87c73762_0_778"/>
          <p:cNvPicPr preferRelativeResize="0"/>
          <p:nvPr/>
        </p:nvPicPr>
        <p:blipFill rotWithShape="1">
          <a:blip r:embed="rId7">
            <a:alphaModFix/>
          </a:blip>
          <a:srcRect b="0" l="0" r="0" t="0"/>
          <a:stretch/>
        </p:blipFill>
        <p:spPr>
          <a:xfrm>
            <a:off x="4804168" y="1245604"/>
            <a:ext cx="128600" cy="162893"/>
          </a:xfrm>
          <a:prstGeom prst="rect">
            <a:avLst/>
          </a:prstGeom>
          <a:noFill/>
          <a:ln>
            <a:noFill/>
          </a:ln>
        </p:spPr>
      </p:pic>
      <p:pic>
        <p:nvPicPr>
          <p:cNvPr id="540" name="Google Shape;540;g36d87c73762_0_778"/>
          <p:cNvPicPr preferRelativeResize="0"/>
          <p:nvPr/>
        </p:nvPicPr>
        <p:blipFill rotWithShape="1">
          <a:blip r:embed="rId8">
            <a:alphaModFix/>
          </a:blip>
          <a:srcRect b="0" l="0" r="0" t="0"/>
          <a:stretch/>
        </p:blipFill>
        <p:spPr>
          <a:xfrm>
            <a:off x="4918250" y="1570369"/>
            <a:ext cx="107175" cy="115530"/>
          </a:xfrm>
          <a:prstGeom prst="rect">
            <a:avLst/>
          </a:prstGeom>
          <a:noFill/>
          <a:ln>
            <a:noFill/>
          </a:ln>
        </p:spPr>
      </p:pic>
      <p:pic>
        <p:nvPicPr>
          <p:cNvPr id="541" name="Google Shape;541;g36d87c73762_0_778"/>
          <p:cNvPicPr preferRelativeResize="0"/>
          <p:nvPr/>
        </p:nvPicPr>
        <p:blipFill rotWithShape="1">
          <a:blip r:embed="rId9">
            <a:alphaModFix/>
          </a:blip>
          <a:srcRect b="0" l="0" r="0" t="0"/>
          <a:stretch/>
        </p:blipFill>
        <p:spPr>
          <a:xfrm>
            <a:off x="4938700" y="2137175"/>
            <a:ext cx="66271" cy="114300"/>
          </a:xfrm>
          <a:prstGeom prst="rect">
            <a:avLst/>
          </a:prstGeom>
          <a:noFill/>
          <a:ln>
            <a:noFill/>
          </a:ln>
        </p:spPr>
      </p:pic>
      <p:pic>
        <p:nvPicPr>
          <p:cNvPr id="542" name="Google Shape;542;g36d87c73762_0_778"/>
          <p:cNvPicPr preferRelativeResize="0"/>
          <p:nvPr/>
        </p:nvPicPr>
        <p:blipFill rotWithShape="1">
          <a:blip r:embed="rId10">
            <a:alphaModFix/>
          </a:blip>
          <a:srcRect b="0" l="0" r="0" t="0"/>
          <a:stretch/>
        </p:blipFill>
        <p:spPr>
          <a:xfrm>
            <a:off x="4922302" y="2708020"/>
            <a:ext cx="81675" cy="79905"/>
          </a:xfrm>
          <a:prstGeom prst="rect">
            <a:avLst/>
          </a:prstGeom>
          <a:noFill/>
          <a:ln>
            <a:noFill/>
          </a:ln>
        </p:spPr>
      </p:pic>
      <p:pic>
        <p:nvPicPr>
          <p:cNvPr id="543" name="Google Shape;543;g36d87c73762_0_778"/>
          <p:cNvPicPr preferRelativeResize="0"/>
          <p:nvPr/>
        </p:nvPicPr>
        <p:blipFill rotWithShape="1">
          <a:blip r:embed="rId11">
            <a:alphaModFix/>
          </a:blip>
          <a:srcRect b="0" l="0" r="0" t="0"/>
          <a:stretch/>
        </p:blipFill>
        <p:spPr>
          <a:xfrm>
            <a:off x="4922298" y="3248051"/>
            <a:ext cx="97557" cy="107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1E5"/>
        </a:solidFill>
      </p:bgPr>
    </p:bg>
    <p:spTree>
      <p:nvGrpSpPr>
        <p:cNvPr id="548" name="Shape 548"/>
        <p:cNvGrpSpPr/>
        <p:nvPr/>
      </p:nvGrpSpPr>
      <p:grpSpPr>
        <a:xfrm>
          <a:off x="0" y="0"/>
          <a:ext cx="0" cy="0"/>
          <a:chOff x="0" y="0"/>
          <a:chExt cx="0" cy="0"/>
        </a:xfrm>
      </p:grpSpPr>
      <p:sp>
        <p:nvSpPr>
          <p:cNvPr id="549" name="Google Shape;549;g36d87c73762_0_891"/>
          <p:cNvSpPr/>
          <p:nvPr/>
        </p:nvSpPr>
        <p:spPr>
          <a:xfrm>
            <a:off x="392550" y="471836"/>
            <a:ext cx="5814900" cy="3858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chemeClr val="dk1"/>
              </a:buClr>
              <a:buSzPts val="1100"/>
              <a:buFont typeface="Arial"/>
              <a:buNone/>
            </a:pPr>
            <a:r>
              <a:rPr b="1" i="0" lang="es" sz="2000" u="none" cap="none" strike="noStrike">
                <a:solidFill>
                  <a:srgbClr val="1A365D"/>
                </a:solidFill>
                <a:latin typeface="Lexend"/>
                <a:ea typeface="Lexend"/>
                <a:cs typeface="Lexend"/>
                <a:sym typeface="Lexend"/>
              </a:rPr>
              <a:t>Estrategia de marketing</a:t>
            </a:r>
            <a:endParaRPr b="1" i="0" sz="1325" u="none" cap="none" strike="noStrike">
              <a:solidFill>
                <a:srgbClr val="1A365D"/>
              </a:solidFill>
              <a:latin typeface="Lexend"/>
              <a:ea typeface="Lexend"/>
              <a:cs typeface="Lexend"/>
              <a:sym typeface="Lexend"/>
            </a:endParaRPr>
          </a:p>
        </p:txBody>
      </p:sp>
      <p:sp>
        <p:nvSpPr>
          <p:cNvPr id="550" name="Google Shape;550;g36d87c73762_0_891"/>
          <p:cNvSpPr/>
          <p:nvPr/>
        </p:nvSpPr>
        <p:spPr>
          <a:xfrm>
            <a:off x="392550" y="1085788"/>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51" name="Google Shape;551;g36d87c73762_0_891"/>
          <p:cNvPicPr preferRelativeResize="0"/>
          <p:nvPr/>
        </p:nvPicPr>
        <p:blipFill rotWithShape="1">
          <a:blip r:embed="rId3">
            <a:alphaModFix/>
          </a:blip>
          <a:srcRect b="0" l="0" r="0" t="0"/>
          <a:stretch/>
        </p:blipFill>
        <p:spPr>
          <a:xfrm>
            <a:off x="478275" y="1171588"/>
            <a:ext cx="114300" cy="114300"/>
          </a:xfrm>
          <a:prstGeom prst="rect">
            <a:avLst/>
          </a:prstGeom>
          <a:noFill/>
          <a:ln>
            <a:noFill/>
          </a:ln>
        </p:spPr>
      </p:pic>
      <p:sp>
        <p:nvSpPr>
          <p:cNvPr id="552" name="Google Shape;552;g36d87c73762_0_891"/>
          <p:cNvSpPr/>
          <p:nvPr/>
        </p:nvSpPr>
        <p:spPr>
          <a:xfrm>
            <a:off x="792600" y="1100188"/>
            <a:ext cx="26856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rgbClr val="1A365D"/>
                </a:solidFill>
                <a:latin typeface="Lexend"/>
                <a:ea typeface="Lexend"/>
                <a:cs typeface="Lexend"/>
                <a:sym typeface="Lexend"/>
              </a:rPr>
              <a:t>Canales principales</a:t>
            </a:r>
            <a:endParaRPr b="0" i="0" sz="1350" u="none" cap="none" strike="noStrike">
              <a:solidFill>
                <a:srgbClr val="1A365D"/>
              </a:solidFill>
              <a:latin typeface="Lexend"/>
              <a:ea typeface="Lexend"/>
              <a:cs typeface="Lexend"/>
              <a:sym typeface="Lexend"/>
            </a:endParaRPr>
          </a:p>
        </p:txBody>
      </p:sp>
      <p:sp>
        <p:nvSpPr>
          <p:cNvPr id="553" name="Google Shape;553;g36d87c73762_0_891"/>
          <p:cNvSpPr/>
          <p:nvPr/>
        </p:nvSpPr>
        <p:spPr>
          <a:xfrm>
            <a:off x="392550" y="2015025"/>
            <a:ext cx="4062600" cy="539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54" name="Google Shape;554;g36d87c73762_0_891"/>
          <p:cNvSpPr/>
          <p:nvPr/>
        </p:nvSpPr>
        <p:spPr>
          <a:xfrm>
            <a:off x="501986" y="2092436"/>
            <a:ext cx="273600" cy="273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55" name="Google Shape;555;g36d87c73762_0_891"/>
          <p:cNvPicPr preferRelativeResize="0"/>
          <p:nvPr/>
        </p:nvPicPr>
        <p:blipFill rotWithShape="1">
          <a:blip r:embed="rId4">
            <a:alphaModFix/>
          </a:blip>
          <a:srcRect b="0" l="0" r="0" t="0"/>
          <a:stretch/>
        </p:blipFill>
        <p:spPr>
          <a:xfrm>
            <a:off x="573120" y="2163569"/>
            <a:ext cx="131323" cy="131323"/>
          </a:xfrm>
          <a:prstGeom prst="rect">
            <a:avLst/>
          </a:prstGeom>
          <a:noFill/>
          <a:ln>
            <a:noFill/>
          </a:ln>
        </p:spPr>
      </p:pic>
      <p:sp>
        <p:nvSpPr>
          <p:cNvPr id="556" name="Google Shape;556;g36d87c73762_0_891"/>
          <p:cNvSpPr/>
          <p:nvPr/>
        </p:nvSpPr>
        <p:spPr>
          <a:xfrm>
            <a:off x="863126" y="2061775"/>
            <a:ext cx="2734800" cy="153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942"/>
              <a:buFont typeface="Noto Sans"/>
              <a:buNone/>
            </a:pPr>
            <a:r>
              <a:rPr b="1" i="0" lang="es" sz="942" u="none" cap="none" strike="noStrike">
                <a:solidFill>
                  <a:srgbClr val="FF6E4F"/>
                </a:solidFill>
                <a:latin typeface="Lexend"/>
                <a:ea typeface="Lexend"/>
                <a:cs typeface="Lexend"/>
                <a:sym typeface="Lexend"/>
              </a:rPr>
              <a:t>Email marketing</a:t>
            </a:r>
            <a:endParaRPr b="0" i="0" sz="942" u="none" cap="none" strike="noStrike">
              <a:solidFill>
                <a:srgbClr val="FF6E4F"/>
              </a:solidFill>
              <a:latin typeface="Lexend"/>
              <a:ea typeface="Lexend"/>
              <a:cs typeface="Lexend"/>
              <a:sym typeface="Lexend"/>
            </a:endParaRPr>
          </a:p>
        </p:txBody>
      </p:sp>
      <p:sp>
        <p:nvSpPr>
          <p:cNvPr id="557" name="Google Shape;557;g36d87c73762_0_891"/>
          <p:cNvSpPr/>
          <p:nvPr/>
        </p:nvSpPr>
        <p:spPr>
          <a:xfrm>
            <a:off x="863125" y="2215065"/>
            <a:ext cx="3367800" cy="262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B5563"/>
              </a:buClr>
              <a:buSzPts val="837"/>
              <a:buFont typeface="Noto Sans"/>
              <a:buNone/>
            </a:pPr>
            <a:r>
              <a:rPr b="0" i="0" lang="es" sz="837" u="none" cap="none" strike="noStrike">
                <a:solidFill>
                  <a:srgbClr val="1A365D"/>
                </a:solidFill>
                <a:latin typeface="Lexend"/>
                <a:ea typeface="Lexend"/>
                <a:cs typeface="Lexend"/>
                <a:sym typeface="Lexend"/>
              </a:rPr>
              <a:t>Campañas segmentadas por etapa del ciclo de compra con contenido personalizado y automatización de seguimiento.</a:t>
            </a:r>
            <a:endParaRPr b="0" i="0" sz="837" u="none" cap="none" strike="noStrike">
              <a:solidFill>
                <a:srgbClr val="1A365D"/>
              </a:solidFill>
              <a:latin typeface="Lexend"/>
              <a:ea typeface="Lexend"/>
              <a:cs typeface="Lexend"/>
              <a:sym typeface="Lexend"/>
            </a:endParaRPr>
          </a:p>
        </p:txBody>
      </p:sp>
      <p:sp>
        <p:nvSpPr>
          <p:cNvPr id="558" name="Google Shape;558;g36d87c73762_0_891"/>
          <p:cNvSpPr/>
          <p:nvPr/>
        </p:nvSpPr>
        <p:spPr>
          <a:xfrm>
            <a:off x="392550" y="2630424"/>
            <a:ext cx="4062600" cy="712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59" name="Google Shape;559;g36d87c73762_0_891"/>
          <p:cNvSpPr/>
          <p:nvPr/>
        </p:nvSpPr>
        <p:spPr>
          <a:xfrm>
            <a:off x="501986" y="2706138"/>
            <a:ext cx="273600" cy="273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60" name="Google Shape;560;g36d87c73762_0_891"/>
          <p:cNvPicPr preferRelativeResize="0"/>
          <p:nvPr/>
        </p:nvPicPr>
        <p:blipFill rotWithShape="1">
          <a:blip r:embed="rId5">
            <a:alphaModFix/>
          </a:blip>
          <a:srcRect b="0" l="0" r="0" t="0"/>
          <a:stretch/>
        </p:blipFill>
        <p:spPr>
          <a:xfrm>
            <a:off x="573120" y="2777271"/>
            <a:ext cx="131323" cy="131323"/>
          </a:xfrm>
          <a:prstGeom prst="rect">
            <a:avLst/>
          </a:prstGeom>
          <a:noFill/>
          <a:ln>
            <a:noFill/>
          </a:ln>
        </p:spPr>
      </p:pic>
      <p:sp>
        <p:nvSpPr>
          <p:cNvPr id="561" name="Google Shape;561;g36d87c73762_0_891"/>
          <p:cNvSpPr/>
          <p:nvPr/>
        </p:nvSpPr>
        <p:spPr>
          <a:xfrm>
            <a:off x="863125" y="2714605"/>
            <a:ext cx="3367800" cy="153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942"/>
              <a:buFont typeface="Noto Sans"/>
              <a:buNone/>
            </a:pPr>
            <a:r>
              <a:rPr b="1" i="0" lang="es" sz="942" u="none" cap="none" strike="noStrike">
                <a:solidFill>
                  <a:srgbClr val="FF6E4F"/>
                </a:solidFill>
                <a:latin typeface="Lexend"/>
                <a:ea typeface="Lexend"/>
                <a:cs typeface="Lexend"/>
                <a:sym typeface="Lexend"/>
              </a:rPr>
              <a:t>Marketing de contenidos</a:t>
            </a:r>
            <a:endParaRPr b="0" i="0" sz="942" u="none" cap="none" strike="noStrike">
              <a:solidFill>
                <a:srgbClr val="FF6E4F"/>
              </a:solidFill>
              <a:latin typeface="Lexend"/>
              <a:ea typeface="Lexend"/>
              <a:cs typeface="Lexend"/>
              <a:sym typeface="Lexend"/>
            </a:endParaRPr>
          </a:p>
        </p:txBody>
      </p:sp>
      <p:sp>
        <p:nvSpPr>
          <p:cNvPr id="562" name="Google Shape;562;g36d87c73762_0_891"/>
          <p:cNvSpPr/>
          <p:nvPr/>
        </p:nvSpPr>
        <p:spPr>
          <a:xfrm>
            <a:off x="863125" y="2863540"/>
            <a:ext cx="3367800" cy="39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B5563"/>
              </a:buClr>
              <a:buSzPts val="837"/>
              <a:buFont typeface="Noto Sans"/>
              <a:buNone/>
            </a:pPr>
            <a:r>
              <a:rPr b="0" i="0" lang="es" sz="837" u="none" cap="none" strike="noStrike">
                <a:solidFill>
                  <a:srgbClr val="1A365D"/>
                </a:solidFill>
                <a:latin typeface="Lexend"/>
                <a:ea typeface="Lexend"/>
                <a:cs typeface="Lexend"/>
                <a:sym typeface="Lexend"/>
              </a:rPr>
              <a:t>Publicación semanal de artículos especializados, guías descargables y casos de éxito para posicionamiento SEO y generación de leads.</a:t>
            </a:r>
            <a:endParaRPr b="0" i="0" sz="837" u="none" cap="none" strike="noStrike">
              <a:solidFill>
                <a:srgbClr val="1A365D"/>
              </a:solidFill>
              <a:latin typeface="Lexend"/>
              <a:ea typeface="Lexend"/>
              <a:cs typeface="Lexend"/>
              <a:sym typeface="Lexend"/>
            </a:endParaRPr>
          </a:p>
        </p:txBody>
      </p:sp>
      <p:sp>
        <p:nvSpPr>
          <p:cNvPr id="563" name="Google Shape;563;g36d87c73762_0_891"/>
          <p:cNvSpPr/>
          <p:nvPr/>
        </p:nvSpPr>
        <p:spPr>
          <a:xfrm>
            <a:off x="392550" y="3419225"/>
            <a:ext cx="4062600" cy="6789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64" name="Google Shape;564;g36d87c73762_0_891"/>
          <p:cNvSpPr/>
          <p:nvPr/>
        </p:nvSpPr>
        <p:spPr>
          <a:xfrm>
            <a:off x="501986" y="3506551"/>
            <a:ext cx="273600" cy="273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65" name="Google Shape;565;g36d87c73762_0_891"/>
          <p:cNvPicPr preferRelativeResize="0"/>
          <p:nvPr/>
        </p:nvPicPr>
        <p:blipFill rotWithShape="1">
          <a:blip r:embed="rId6">
            <a:alphaModFix/>
          </a:blip>
          <a:srcRect b="0" l="0" r="0" t="0"/>
          <a:stretch/>
        </p:blipFill>
        <p:spPr>
          <a:xfrm>
            <a:off x="564912" y="3577684"/>
            <a:ext cx="147739" cy="131323"/>
          </a:xfrm>
          <a:prstGeom prst="rect">
            <a:avLst/>
          </a:prstGeom>
          <a:noFill/>
          <a:ln>
            <a:noFill/>
          </a:ln>
        </p:spPr>
      </p:pic>
      <p:sp>
        <p:nvSpPr>
          <p:cNvPr id="566" name="Google Shape;566;g36d87c73762_0_891"/>
          <p:cNvSpPr/>
          <p:nvPr/>
        </p:nvSpPr>
        <p:spPr>
          <a:xfrm>
            <a:off x="863125" y="3495791"/>
            <a:ext cx="3367800" cy="153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942"/>
              <a:buFont typeface="Noto Sans"/>
              <a:buNone/>
            </a:pPr>
            <a:r>
              <a:rPr b="1" i="0" lang="es" sz="942" u="none" cap="none" strike="noStrike">
                <a:solidFill>
                  <a:srgbClr val="FF6E4F"/>
                </a:solidFill>
                <a:latin typeface="Lexend"/>
                <a:ea typeface="Lexend"/>
                <a:cs typeface="Lexend"/>
                <a:sym typeface="Lexend"/>
              </a:rPr>
              <a:t>Marketing en video</a:t>
            </a:r>
            <a:endParaRPr b="0" i="0" sz="942" u="none" cap="none" strike="noStrike">
              <a:solidFill>
                <a:srgbClr val="FF6E4F"/>
              </a:solidFill>
              <a:latin typeface="Lexend"/>
              <a:ea typeface="Lexend"/>
              <a:cs typeface="Lexend"/>
              <a:sym typeface="Lexend"/>
            </a:endParaRPr>
          </a:p>
        </p:txBody>
      </p:sp>
      <p:sp>
        <p:nvSpPr>
          <p:cNvPr id="567" name="Google Shape;567;g36d87c73762_0_891"/>
          <p:cNvSpPr/>
          <p:nvPr/>
        </p:nvSpPr>
        <p:spPr>
          <a:xfrm>
            <a:off x="863125" y="3653776"/>
            <a:ext cx="3367800" cy="3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4B5563"/>
              </a:buClr>
              <a:buSzPts val="837"/>
              <a:buFont typeface="Noto Sans"/>
              <a:buNone/>
            </a:pPr>
            <a:r>
              <a:rPr b="0" i="0" lang="es" sz="837" u="none" cap="none" strike="noStrike">
                <a:solidFill>
                  <a:srgbClr val="1A365D"/>
                </a:solidFill>
                <a:latin typeface="Lexend"/>
                <a:ea typeface="Lexend"/>
                <a:cs typeface="Lexend"/>
                <a:sym typeface="Lexend"/>
              </a:rPr>
              <a:t>Producción de tutoriales, demostraciones de producto y webinars para educación de prospectos y fidelización de clientes.</a:t>
            </a:r>
            <a:endParaRPr b="0" i="0" sz="837" u="none" cap="none" strike="noStrike">
              <a:solidFill>
                <a:srgbClr val="1A365D"/>
              </a:solidFill>
              <a:latin typeface="Lexend"/>
              <a:ea typeface="Lexend"/>
              <a:cs typeface="Lexend"/>
              <a:sym typeface="Lexend"/>
            </a:endParaRPr>
          </a:p>
        </p:txBody>
      </p:sp>
      <p:sp>
        <p:nvSpPr>
          <p:cNvPr id="568" name="Google Shape;568;g36d87c73762_0_891"/>
          <p:cNvSpPr/>
          <p:nvPr/>
        </p:nvSpPr>
        <p:spPr>
          <a:xfrm>
            <a:off x="392550" y="4174125"/>
            <a:ext cx="4062600" cy="6789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69" name="Google Shape;569;g36d87c73762_0_891"/>
          <p:cNvSpPr/>
          <p:nvPr/>
        </p:nvSpPr>
        <p:spPr>
          <a:xfrm>
            <a:off x="501986" y="4254852"/>
            <a:ext cx="273600" cy="2736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70" name="Google Shape;570;g36d87c73762_0_891"/>
          <p:cNvPicPr preferRelativeResize="0"/>
          <p:nvPr/>
        </p:nvPicPr>
        <p:blipFill rotWithShape="1">
          <a:blip r:embed="rId7">
            <a:alphaModFix/>
          </a:blip>
          <a:srcRect b="0" l="0" r="0" t="0"/>
          <a:stretch/>
        </p:blipFill>
        <p:spPr>
          <a:xfrm>
            <a:off x="581327" y="4325984"/>
            <a:ext cx="114908" cy="131323"/>
          </a:xfrm>
          <a:prstGeom prst="rect">
            <a:avLst/>
          </a:prstGeom>
          <a:noFill/>
          <a:ln>
            <a:noFill/>
          </a:ln>
        </p:spPr>
      </p:pic>
      <p:sp>
        <p:nvSpPr>
          <p:cNvPr id="571" name="Google Shape;571;g36d87c73762_0_891"/>
          <p:cNvSpPr/>
          <p:nvPr/>
        </p:nvSpPr>
        <p:spPr>
          <a:xfrm>
            <a:off x="863125" y="4254789"/>
            <a:ext cx="3367800" cy="153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2937"/>
              </a:buClr>
              <a:buSzPts val="942"/>
              <a:buFont typeface="Noto Sans"/>
              <a:buNone/>
            </a:pPr>
            <a:r>
              <a:rPr b="1" i="0" lang="es" sz="942" u="none" cap="none" strike="noStrike">
                <a:solidFill>
                  <a:srgbClr val="FF6E4F"/>
                </a:solidFill>
                <a:latin typeface="Lexend"/>
                <a:ea typeface="Lexend"/>
                <a:cs typeface="Lexend"/>
                <a:sym typeface="Lexend"/>
              </a:rPr>
              <a:t>Marketing de eventos</a:t>
            </a:r>
            <a:endParaRPr b="0" i="0" sz="942" u="none" cap="none" strike="noStrike">
              <a:solidFill>
                <a:srgbClr val="FF6E4F"/>
              </a:solidFill>
              <a:latin typeface="Lexend"/>
              <a:ea typeface="Lexend"/>
              <a:cs typeface="Lexend"/>
              <a:sym typeface="Lexend"/>
            </a:endParaRPr>
          </a:p>
        </p:txBody>
      </p:sp>
      <p:sp>
        <p:nvSpPr>
          <p:cNvPr id="572" name="Google Shape;572;g36d87c73762_0_891"/>
          <p:cNvSpPr/>
          <p:nvPr/>
        </p:nvSpPr>
        <p:spPr>
          <a:xfrm>
            <a:off x="863125" y="4399424"/>
            <a:ext cx="3367800" cy="393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B5563"/>
              </a:buClr>
              <a:buSzPts val="837"/>
              <a:buFont typeface="Noto Sans"/>
              <a:buNone/>
            </a:pPr>
            <a:r>
              <a:rPr b="0" i="0" lang="es" sz="837" u="none" cap="none" strike="noStrike">
                <a:solidFill>
                  <a:srgbClr val="1A365D"/>
                </a:solidFill>
                <a:latin typeface="Lexend"/>
                <a:ea typeface="Lexend"/>
                <a:cs typeface="Lexend"/>
                <a:sym typeface="Lexend"/>
              </a:rPr>
              <a:t>Organización trimestral de eventos virtuales y presenciales para networking, demostración de soluciones y captación de leads cualificados.</a:t>
            </a:r>
            <a:endParaRPr b="0" i="0" sz="837" u="none" cap="none" strike="noStrike">
              <a:solidFill>
                <a:srgbClr val="1A365D"/>
              </a:solidFill>
              <a:latin typeface="Lexend"/>
              <a:ea typeface="Lexend"/>
              <a:cs typeface="Lexend"/>
              <a:sym typeface="Lexend"/>
            </a:endParaRPr>
          </a:p>
        </p:txBody>
      </p:sp>
      <p:sp>
        <p:nvSpPr>
          <p:cNvPr id="573" name="Google Shape;573;g36d87c73762_0_891"/>
          <p:cNvSpPr/>
          <p:nvPr/>
        </p:nvSpPr>
        <p:spPr>
          <a:xfrm>
            <a:off x="4726025" y="1085788"/>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574" name="Google Shape;574;g36d87c73762_0_891"/>
          <p:cNvPicPr preferRelativeResize="0"/>
          <p:nvPr/>
        </p:nvPicPr>
        <p:blipFill rotWithShape="1">
          <a:blip r:embed="rId8">
            <a:alphaModFix/>
          </a:blip>
          <a:srcRect b="0" l="0" r="0" t="0"/>
          <a:stretch/>
        </p:blipFill>
        <p:spPr>
          <a:xfrm>
            <a:off x="4797463" y="1171588"/>
            <a:ext cx="142875" cy="114300"/>
          </a:xfrm>
          <a:prstGeom prst="rect">
            <a:avLst/>
          </a:prstGeom>
          <a:noFill/>
          <a:ln>
            <a:noFill/>
          </a:ln>
        </p:spPr>
      </p:pic>
      <p:sp>
        <p:nvSpPr>
          <p:cNvPr id="575" name="Google Shape;575;g36d87c73762_0_891"/>
          <p:cNvSpPr/>
          <p:nvPr/>
        </p:nvSpPr>
        <p:spPr>
          <a:xfrm>
            <a:off x="5126075" y="1100188"/>
            <a:ext cx="36291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rgbClr val="1A365D"/>
                </a:solidFill>
                <a:latin typeface="Lexend"/>
                <a:ea typeface="Lexend"/>
                <a:cs typeface="Lexend"/>
                <a:sym typeface="Lexend"/>
              </a:rPr>
              <a:t>Estrategias complementarias</a:t>
            </a:r>
            <a:endParaRPr b="0" i="0" sz="1350" u="none" cap="none" strike="noStrike">
              <a:solidFill>
                <a:srgbClr val="1A365D"/>
              </a:solidFill>
              <a:latin typeface="Lexend"/>
              <a:ea typeface="Lexend"/>
              <a:cs typeface="Lexend"/>
              <a:sym typeface="Lexend"/>
            </a:endParaRPr>
          </a:p>
        </p:txBody>
      </p:sp>
      <p:sp>
        <p:nvSpPr>
          <p:cNvPr id="576" name="Google Shape;576;g36d87c73762_0_891"/>
          <p:cNvSpPr/>
          <p:nvPr/>
        </p:nvSpPr>
        <p:spPr>
          <a:xfrm>
            <a:off x="4726025" y="1989738"/>
            <a:ext cx="1957500" cy="1057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77" name="Google Shape;577;g36d87c73762_0_891"/>
          <p:cNvSpPr/>
          <p:nvPr/>
        </p:nvSpPr>
        <p:spPr>
          <a:xfrm>
            <a:off x="5011775" y="2104038"/>
            <a:ext cx="1378800" cy="2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42"/>
              <a:buFont typeface="Noto Sans"/>
              <a:buNone/>
            </a:pPr>
            <a:r>
              <a:rPr b="1" i="0" lang="es" sz="942" u="none" cap="none" strike="noStrike">
                <a:solidFill>
                  <a:srgbClr val="FF6E4F"/>
                </a:solidFill>
                <a:latin typeface="Lexend"/>
                <a:ea typeface="Lexend"/>
                <a:cs typeface="Lexend"/>
                <a:sym typeface="Lexend"/>
              </a:rPr>
              <a:t>Marketing de clientes</a:t>
            </a:r>
            <a:endParaRPr b="0" i="0" sz="942" u="none" cap="none" strike="noStrike">
              <a:solidFill>
                <a:srgbClr val="FF6E4F"/>
              </a:solidFill>
              <a:latin typeface="Lexend"/>
              <a:ea typeface="Lexend"/>
              <a:cs typeface="Lexend"/>
              <a:sym typeface="Lexend"/>
            </a:endParaRPr>
          </a:p>
        </p:txBody>
      </p:sp>
      <p:sp>
        <p:nvSpPr>
          <p:cNvPr id="578" name="Google Shape;578;g36d87c73762_0_891"/>
          <p:cNvSpPr/>
          <p:nvPr/>
        </p:nvSpPr>
        <p:spPr>
          <a:xfrm>
            <a:off x="4840325" y="2361213"/>
            <a:ext cx="1728900" cy="571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832" u="none" cap="none" strike="noStrike">
                <a:solidFill>
                  <a:srgbClr val="1A365D"/>
                </a:solidFill>
                <a:latin typeface="Lexend"/>
                <a:ea typeface="Lexend"/>
                <a:cs typeface="Lexend"/>
                <a:sym typeface="Lexend"/>
              </a:rPr>
              <a:t>Programa de fidelización con beneficios exclusivos y comunicación personalizada para aumentar retención.</a:t>
            </a:r>
            <a:endParaRPr b="0" i="0" sz="832" u="none" cap="none" strike="noStrike">
              <a:solidFill>
                <a:srgbClr val="1A365D"/>
              </a:solidFill>
              <a:latin typeface="Lexend"/>
              <a:ea typeface="Lexend"/>
              <a:cs typeface="Lexend"/>
              <a:sym typeface="Lexend"/>
            </a:endParaRPr>
          </a:p>
        </p:txBody>
      </p:sp>
      <p:sp>
        <p:nvSpPr>
          <p:cNvPr id="579" name="Google Shape;579;g36d87c73762_0_891"/>
          <p:cNvSpPr/>
          <p:nvPr/>
        </p:nvSpPr>
        <p:spPr>
          <a:xfrm>
            <a:off x="6797713" y="1989738"/>
            <a:ext cx="1957500" cy="1057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80" name="Google Shape;580;g36d87c73762_0_891"/>
          <p:cNvSpPr/>
          <p:nvPr/>
        </p:nvSpPr>
        <p:spPr>
          <a:xfrm>
            <a:off x="7083463" y="2104038"/>
            <a:ext cx="913800" cy="2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42"/>
              <a:buFont typeface="Noto Sans"/>
              <a:buNone/>
            </a:pPr>
            <a:r>
              <a:rPr b="1" i="0" lang="es" sz="942" u="none" cap="none" strike="noStrike">
                <a:solidFill>
                  <a:srgbClr val="FF6E4F"/>
                </a:solidFill>
                <a:latin typeface="Lexend"/>
                <a:ea typeface="Lexend"/>
                <a:cs typeface="Lexend"/>
                <a:sym typeface="Lexend"/>
              </a:rPr>
              <a:t>Correo directo</a:t>
            </a:r>
            <a:endParaRPr b="0" i="0" sz="942" u="none" cap="none" strike="noStrike">
              <a:solidFill>
                <a:srgbClr val="FF6E4F"/>
              </a:solidFill>
              <a:latin typeface="Lexend"/>
              <a:ea typeface="Lexend"/>
              <a:cs typeface="Lexend"/>
              <a:sym typeface="Lexend"/>
            </a:endParaRPr>
          </a:p>
        </p:txBody>
      </p:sp>
      <p:sp>
        <p:nvSpPr>
          <p:cNvPr id="581" name="Google Shape;581;g36d87c73762_0_891"/>
          <p:cNvSpPr/>
          <p:nvPr/>
        </p:nvSpPr>
        <p:spPr>
          <a:xfrm>
            <a:off x="6912013" y="2361213"/>
            <a:ext cx="1728900" cy="571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832" u="none" cap="none" strike="noStrike">
                <a:solidFill>
                  <a:srgbClr val="1A365D"/>
                </a:solidFill>
                <a:latin typeface="Lexend"/>
                <a:ea typeface="Lexend"/>
                <a:cs typeface="Lexend"/>
                <a:sym typeface="Lexend"/>
              </a:rPr>
              <a:t>Envío de materiales físicos personalizados a prospectos de alto valor en momentos clave del ciclo de venta.</a:t>
            </a:r>
            <a:endParaRPr b="0" i="0" sz="832" u="none" cap="none" strike="noStrike">
              <a:solidFill>
                <a:srgbClr val="1A365D"/>
              </a:solidFill>
              <a:latin typeface="Lexend"/>
              <a:ea typeface="Lexend"/>
              <a:cs typeface="Lexend"/>
              <a:sym typeface="Lexend"/>
            </a:endParaRPr>
          </a:p>
        </p:txBody>
      </p:sp>
      <p:sp>
        <p:nvSpPr>
          <p:cNvPr id="582" name="Google Shape;582;g36d87c73762_0_891"/>
          <p:cNvSpPr/>
          <p:nvPr/>
        </p:nvSpPr>
        <p:spPr>
          <a:xfrm>
            <a:off x="4726025" y="3161313"/>
            <a:ext cx="1957500" cy="1057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83" name="Google Shape;583;g36d87c73762_0_891"/>
          <p:cNvSpPr/>
          <p:nvPr/>
        </p:nvSpPr>
        <p:spPr>
          <a:xfrm>
            <a:off x="4997488" y="3275613"/>
            <a:ext cx="910800" cy="2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42"/>
              <a:buFont typeface="Noto Sans"/>
              <a:buNone/>
            </a:pPr>
            <a:r>
              <a:rPr b="1" i="0" lang="es" sz="942" u="none" cap="none" strike="noStrike">
                <a:solidFill>
                  <a:srgbClr val="FF6E4F"/>
                </a:solidFill>
                <a:latin typeface="Lexend"/>
                <a:ea typeface="Lexend"/>
                <a:cs typeface="Lexend"/>
                <a:sym typeface="Lexend"/>
              </a:rPr>
              <a:t>Redes sociales</a:t>
            </a:r>
            <a:endParaRPr b="0" i="0" sz="942" u="none" cap="none" strike="noStrike">
              <a:solidFill>
                <a:srgbClr val="FF6E4F"/>
              </a:solidFill>
              <a:latin typeface="Lexend"/>
              <a:ea typeface="Lexend"/>
              <a:cs typeface="Lexend"/>
              <a:sym typeface="Lexend"/>
            </a:endParaRPr>
          </a:p>
        </p:txBody>
      </p:sp>
      <p:sp>
        <p:nvSpPr>
          <p:cNvPr id="584" name="Google Shape;584;g36d87c73762_0_891"/>
          <p:cNvSpPr/>
          <p:nvPr/>
        </p:nvSpPr>
        <p:spPr>
          <a:xfrm>
            <a:off x="4840325" y="3532788"/>
            <a:ext cx="1728900" cy="571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832" u="none" cap="none" strike="noStrike">
                <a:solidFill>
                  <a:srgbClr val="1A365D"/>
                </a:solidFill>
                <a:latin typeface="Lexend"/>
                <a:ea typeface="Lexend"/>
                <a:cs typeface="Lexend"/>
                <a:sym typeface="Lexend"/>
              </a:rPr>
              <a:t>Presencia activa en LinkedIn y X con contenido de valor y campañas de anuncios segmentados.</a:t>
            </a:r>
            <a:endParaRPr b="0" i="0" sz="832" u="none" cap="none" strike="noStrike">
              <a:solidFill>
                <a:srgbClr val="1A365D"/>
              </a:solidFill>
              <a:latin typeface="Lexend"/>
              <a:ea typeface="Lexend"/>
              <a:cs typeface="Lexend"/>
              <a:sym typeface="Lexend"/>
            </a:endParaRPr>
          </a:p>
        </p:txBody>
      </p:sp>
      <p:sp>
        <p:nvSpPr>
          <p:cNvPr id="585" name="Google Shape;585;g36d87c73762_0_891"/>
          <p:cNvSpPr/>
          <p:nvPr/>
        </p:nvSpPr>
        <p:spPr>
          <a:xfrm>
            <a:off x="6797713" y="3161313"/>
            <a:ext cx="1957500" cy="10572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586" name="Google Shape;586;g36d87c73762_0_891"/>
          <p:cNvSpPr/>
          <p:nvPr/>
        </p:nvSpPr>
        <p:spPr>
          <a:xfrm>
            <a:off x="7112038" y="3275613"/>
            <a:ext cx="1316100" cy="2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942"/>
              <a:buFont typeface="Noto Sans"/>
              <a:buNone/>
            </a:pPr>
            <a:r>
              <a:rPr b="1" i="0" lang="es" sz="942" u="none" cap="none" strike="noStrike">
                <a:solidFill>
                  <a:srgbClr val="FF6E4F"/>
                </a:solidFill>
                <a:latin typeface="Lexend"/>
                <a:ea typeface="Lexend"/>
                <a:cs typeface="Lexend"/>
                <a:sym typeface="Lexend"/>
              </a:rPr>
              <a:t>Alianzas estratégicas</a:t>
            </a:r>
            <a:endParaRPr b="0" i="0" sz="942" u="none" cap="none" strike="noStrike">
              <a:solidFill>
                <a:srgbClr val="FF6E4F"/>
              </a:solidFill>
              <a:latin typeface="Lexend"/>
              <a:ea typeface="Lexend"/>
              <a:cs typeface="Lexend"/>
              <a:sym typeface="Lexend"/>
            </a:endParaRPr>
          </a:p>
        </p:txBody>
      </p:sp>
      <p:sp>
        <p:nvSpPr>
          <p:cNvPr id="587" name="Google Shape;587;g36d87c73762_0_891"/>
          <p:cNvSpPr/>
          <p:nvPr/>
        </p:nvSpPr>
        <p:spPr>
          <a:xfrm>
            <a:off x="6912025" y="3532788"/>
            <a:ext cx="1728900" cy="571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4B5563"/>
              </a:buClr>
              <a:buSzPts val="732"/>
              <a:buFont typeface="Noto Sans"/>
              <a:buNone/>
            </a:pPr>
            <a:r>
              <a:rPr b="0" i="0" lang="es" sz="832" u="none" cap="none" strike="noStrike">
                <a:solidFill>
                  <a:srgbClr val="1A365D"/>
                </a:solidFill>
                <a:latin typeface="Lexend"/>
                <a:ea typeface="Lexend"/>
                <a:cs typeface="Lexend"/>
                <a:sym typeface="Lexend"/>
              </a:rPr>
              <a:t>Colaboraciones con empresas complementarias para ampliar alcance y credibilidad en el mercado.</a:t>
            </a:r>
            <a:endParaRPr b="0" i="0" sz="832" u="none" cap="none" strike="noStrike">
              <a:solidFill>
                <a:srgbClr val="1A365D"/>
              </a:solidFill>
              <a:latin typeface="Lexend"/>
              <a:ea typeface="Lexend"/>
              <a:cs typeface="Lexend"/>
              <a:sym typeface="Lexend"/>
            </a:endParaRPr>
          </a:p>
        </p:txBody>
      </p:sp>
      <p:sp>
        <p:nvSpPr>
          <p:cNvPr id="588" name="Google Shape;588;g36d87c73762_0_891"/>
          <p:cNvSpPr/>
          <p:nvPr/>
        </p:nvSpPr>
        <p:spPr>
          <a:xfrm>
            <a:off x="392550" y="1471375"/>
            <a:ext cx="3085800" cy="3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900" u="none" cap="none" strike="noStrike">
                <a:solidFill>
                  <a:srgbClr val="1A365D"/>
                </a:solidFill>
                <a:latin typeface="Lexend"/>
                <a:ea typeface="Lexend"/>
                <a:cs typeface="Lexend"/>
                <a:sym typeface="Lexend"/>
              </a:rPr>
              <a:t>Define tus canales principales en función de dónde están tus buyer personas y cómo prefieren informarse o comprar.</a:t>
            </a:r>
            <a:endParaRPr b="0" i="0" sz="842" u="none" cap="none" strike="noStrike">
              <a:solidFill>
                <a:srgbClr val="1A365D"/>
              </a:solidFill>
              <a:latin typeface="Lexend"/>
              <a:ea typeface="Lexend"/>
              <a:cs typeface="Lexend"/>
              <a:sym typeface="Lexend"/>
            </a:endParaRPr>
          </a:p>
        </p:txBody>
      </p:sp>
      <p:sp>
        <p:nvSpPr>
          <p:cNvPr id="589" name="Google Shape;589;g36d87c73762_0_891"/>
          <p:cNvSpPr/>
          <p:nvPr/>
        </p:nvSpPr>
        <p:spPr>
          <a:xfrm>
            <a:off x="4738150" y="1471375"/>
            <a:ext cx="4017000" cy="3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900" u="none" cap="none" strike="noStrike">
                <a:solidFill>
                  <a:srgbClr val="1A365D"/>
                </a:solidFill>
                <a:latin typeface="Lexend"/>
                <a:ea typeface="Lexend"/>
                <a:cs typeface="Lexend"/>
                <a:sym typeface="Lexend"/>
              </a:rPr>
              <a:t>Detalla estrategias complementarias que refuercen esos canales</a:t>
            </a:r>
            <a:endParaRPr b="0" i="0" sz="842" u="none" cap="none" strike="noStrike">
              <a:solidFill>
                <a:srgbClr val="1A365D"/>
              </a:solidFill>
              <a:latin typeface="Lexend"/>
              <a:ea typeface="Lexend"/>
              <a:cs typeface="Lexend"/>
              <a:sym typeface="Lexend"/>
            </a:endParaRPr>
          </a:p>
        </p:txBody>
      </p:sp>
      <p:pic>
        <p:nvPicPr>
          <p:cNvPr id="590" name="Google Shape;590;g36d87c73762_0_891"/>
          <p:cNvPicPr preferRelativeResize="0"/>
          <p:nvPr/>
        </p:nvPicPr>
        <p:blipFill rotWithShape="1">
          <a:blip r:embed="rId9">
            <a:alphaModFix/>
          </a:blip>
          <a:srcRect b="0" l="0" r="0" t="0"/>
          <a:stretch/>
        </p:blipFill>
        <p:spPr>
          <a:xfrm>
            <a:off x="4835778" y="2150117"/>
            <a:ext cx="114900" cy="101448"/>
          </a:xfrm>
          <a:prstGeom prst="rect">
            <a:avLst/>
          </a:prstGeom>
          <a:noFill/>
          <a:ln>
            <a:noFill/>
          </a:ln>
        </p:spPr>
      </p:pic>
      <p:pic>
        <p:nvPicPr>
          <p:cNvPr id="591" name="Google Shape;591;g36d87c73762_0_891"/>
          <p:cNvPicPr preferRelativeResize="0"/>
          <p:nvPr/>
        </p:nvPicPr>
        <p:blipFill rotWithShape="1">
          <a:blip r:embed="rId10">
            <a:alphaModFix/>
          </a:blip>
          <a:srcRect b="0" l="0" r="0" t="0"/>
          <a:stretch/>
        </p:blipFill>
        <p:spPr>
          <a:xfrm>
            <a:off x="6912020" y="2146900"/>
            <a:ext cx="114300" cy="113944"/>
          </a:xfrm>
          <a:prstGeom prst="rect">
            <a:avLst/>
          </a:prstGeom>
          <a:noFill/>
          <a:ln>
            <a:noFill/>
          </a:ln>
        </p:spPr>
      </p:pic>
      <p:pic>
        <p:nvPicPr>
          <p:cNvPr id="592" name="Google Shape;592;g36d87c73762_0_891"/>
          <p:cNvPicPr preferRelativeResize="0"/>
          <p:nvPr/>
        </p:nvPicPr>
        <p:blipFill rotWithShape="1">
          <a:blip r:embed="rId11">
            <a:alphaModFix/>
          </a:blip>
          <a:srcRect b="0" l="0" r="0" t="0"/>
          <a:stretch/>
        </p:blipFill>
        <p:spPr>
          <a:xfrm>
            <a:off x="4840325" y="3318475"/>
            <a:ext cx="114900" cy="111377"/>
          </a:xfrm>
          <a:prstGeom prst="rect">
            <a:avLst/>
          </a:prstGeom>
          <a:noFill/>
          <a:ln>
            <a:noFill/>
          </a:ln>
        </p:spPr>
      </p:pic>
      <p:pic>
        <p:nvPicPr>
          <p:cNvPr id="593" name="Google Shape;593;g36d87c73762_0_891"/>
          <p:cNvPicPr preferRelativeResize="0"/>
          <p:nvPr/>
        </p:nvPicPr>
        <p:blipFill rotWithShape="1">
          <a:blip r:embed="rId12">
            <a:alphaModFix/>
          </a:blip>
          <a:srcRect b="0" l="0" r="0" t="0"/>
          <a:stretch/>
        </p:blipFill>
        <p:spPr>
          <a:xfrm>
            <a:off x="6912021" y="3329956"/>
            <a:ext cx="142874" cy="8936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598" name="Shape 598"/>
        <p:cNvGrpSpPr/>
        <p:nvPr/>
      </p:nvGrpSpPr>
      <p:grpSpPr>
        <a:xfrm>
          <a:off x="0" y="0"/>
          <a:ext cx="0" cy="0"/>
          <a:chOff x="0" y="0"/>
          <a:chExt cx="0" cy="0"/>
        </a:xfrm>
      </p:grpSpPr>
      <p:sp>
        <p:nvSpPr>
          <p:cNvPr id="599" name="Google Shape;599;g36d87c73762_0_1449"/>
          <p:cNvSpPr/>
          <p:nvPr/>
        </p:nvSpPr>
        <p:spPr>
          <a:xfrm>
            <a:off x="392900" y="349025"/>
            <a:ext cx="6102600" cy="35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2025"/>
              <a:buFont typeface="Noto Sans"/>
              <a:buNone/>
            </a:pPr>
            <a:r>
              <a:rPr b="1" i="0" lang="es" sz="2025" u="none" cap="none" strike="noStrike">
                <a:solidFill>
                  <a:schemeClr val="lt1"/>
                </a:solidFill>
                <a:latin typeface="Lexend"/>
                <a:ea typeface="Lexend"/>
                <a:cs typeface="Lexend"/>
                <a:sym typeface="Lexend"/>
              </a:rPr>
              <a:t> Estrategia de captación de prospectos </a:t>
            </a:r>
            <a:endParaRPr b="0" i="0" sz="2025" u="none" cap="none" strike="noStrike">
              <a:solidFill>
                <a:schemeClr val="lt1"/>
              </a:solidFill>
              <a:latin typeface="Lexend"/>
              <a:ea typeface="Lexend"/>
              <a:cs typeface="Lexend"/>
              <a:sym typeface="Lexend"/>
            </a:endParaRPr>
          </a:p>
        </p:txBody>
      </p:sp>
      <p:sp>
        <p:nvSpPr>
          <p:cNvPr id="600" name="Google Shape;600;g36d87c73762_0_1449"/>
          <p:cNvSpPr/>
          <p:nvPr/>
        </p:nvSpPr>
        <p:spPr>
          <a:xfrm>
            <a:off x="428625" y="1325163"/>
            <a:ext cx="3925500" cy="19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942"/>
              <a:buFont typeface="Noto Sans"/>
              <a:buNone/>
            </a:pPr>
            <a:r>
              <a:rPr b="1" i="0" lang="es" sz="1242" u="none" cap="none" strike="noStrike">
                <a:solidFill>
                  <a:schemeClr val="lt1"/>
                </a:solidFill>
                <a:latin typeface="Lexend"/>
                <a:ea typeface="Lexend"/>
                <a:cs typeface="Lexend"/>
                <a:sym typeface="Lexend"/>
              </a:rPr>
              <a:t> Criterios de calificación </a:t>
            </a:r>
            <a:endParaRPr b="0" i="0" sz="1242" u="none" cap="none" strike="noStrike">
              <a:solidFill>
                <a:schemeClr val="lt1"/>
              </a:solidFill>
              <a:latin typeface="Lexend"/>
              <a:ea typeface="Lexend"/>
              <a:cs typeface="Lexend"/>
              <a:sym typeface="Lexend"/>
            </a:endParaRPr>
          </a:p>
        </p:txBody>
      </p:sp>
      <p:sp>
        <p:nvSpPr>
          <p:cNvPr id="601" name="Google Shape;601;g36d87c73762_0_1449"/>
          <p:cNvSpPr/>
          <p:nvPr/>
        </p:nvSpPr>
        <p:spPr>
          <a:xfrm>
            <a:off x="392900" y="1684552"/>
            <a:ext cx="3911100" cy="1032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02" name="Google Shape;602;g36d87c73762_0_1449"/>
          <p:cNvSpPr/>
          <p:nvPr/>
        </p:nvSpPr>
        <p:spPr>
          <a:xfrm>
            <a:off x="392900" y="1684552"/>
            <a:ext cx="28500" cy="1032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3" name="Google Shape;603;g36d87c73762_0_1449"/>
          <p:cNvSpPr/>
          <p:nvPr/>
        </p:nvSpPr>
        <p:spPr>
          <a:xfrm>
            <a:off x="746132" y="1770275"/>
            <a:ext cx="1683000" cy="12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732" u="none" cap="none" strike="noStrike">
                <a:solidFill>
                  <a:srgbClr val="1A365D"/>
                </a:solidFill>
                <a:latin typeface="Lexend"/>
                <a:ea typeface="Lexend"/>
                <a:cs typeface="Lexend"/>
                <a:sym typeface="Lexend"/>
              </a:rPr>
              <a:t> Calificación de leads </a:t>
            </a:r>
            <a:endParaRPr b="0" i="0" sz="732" u="none" cap="none" strike="noStrike">
              <a:solidFill>
                <a:srgbClr val="1A365D"/>
              </a:solidFill>
              <a:latin typeface="Lexend"/>
              <a:ea typeface="Lexend"/>
              <a:cs typeface="Lexend"/>
              <a:sym typeface="Lexend"/>
            </a:endParaRPr>
          </a:p>
        </p:txBody>
      </p:sp>
      <p:sp>
        <p:nvSpPr>
          <p:cNvPr id="604" name="Google Shape;604;g36d87c73762_0_1449"/>
          <p:cNvSpPr/>
          <p:nvPr/>
        </p:nvSpPr>
        <p:spPr>
          <a:xfrm>
            <a:off x="478625" y="1977446"/>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Tamaño empresa: 50-500 empleados</a:t>
            </a:r>
            <a:endParaRPr b="0" i="0" sz="575" u="none" cap="none" strike="noStrike">
              <a:solidFill>
                <a:srgbClr val="1A365D"/>
              </a:solidFill>
              <a:latin typeface="Lexend"/>
              <a:ea typeface="Lexend"/>
              <a:cs typeface="Lexend"/>
              <a:sym typeface="Lexend"/>
            </a:endParaRPr>
          </a:p>
        </p:txBody>
      </p:sp>
      <p:sp>
        <p:nvSpPr>
          <p:cNvPr id="605" name="Google Shape;605;g36d87c73762_0_1449"/>
          <p:cNvSpPr/>
          <p:nvPr/>
        </p:nvSpPr>
        <p:spPr>
          <a:xfrm>
            <a:off x="478625" y="2108154"/>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Presupuesto anual: $100K+ en tecnología</a:t>
            </a:r>
            <a:endParaRPr b="0" i="0" sz="575" u="none" cap="none" strike="noStrike">
              <a:solidFill>
                <a:srgbClr val="1A365D"/>
              </a:solidFill>
              <a:latin typeface="Lexend"/>
              <a:ea typeface="Lexend"/>
              <a:cs typeface="Lexend"/>
              <a:sym typeface="Lexend"/>
            </a:endParaRPr>
          </a:p>
        </p:txBody>
      </p:sp>
      <p:sp>
        <p:nvSpPr>
          <p:cNvPr id="606" name="Google Shape;606;g36d87c73762_0_1449"/>
          <p:cNvSpPr/>
          <p:nvPr/>
        </p:nvSpPr>
        <p:spPr>
          <a:xfrm>
            <a:off x="478625" y="2238863"/>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Autoridad de decisión confirmada</a:t>
            </a:r>
            <a:endParaRPr b="0" i="0" sz="575" u="none" cap="none" strike="noStrike">
              <a:solidFill>
                <a:srgbClr val="1A365D"/>
              </a:solidFill>
              <a:latin typeface="Lexend"/>
              <a:ea typeface="Lexend"/>
              <a:cs typeface="Lexend"/>
              <a:sym typeface="Lexend"/>
            </a:endParaRPr>
          </a:p>
        </p:txBody>
      </p:sp>
      <p:sp>
        <p:nvSpPr>
          <p:cNvPr id="607" name="Google Shape;607;g36d87c73762_0_1449"/>
          <p:cNvSpPr/>
          <p:nvPr/>
        </p:nvSpPr>
        <p:spPr>
          <a:xfrm>
            <a:off x="478625" y="2369571"/>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Necesidad identificada y urgente</a:t>
            </a:r>
            <a:endParaRPr b="0" i="0" sz="575" u="none" cap="none" strike="noStrike">
              <a:solidFill>
                <a:srgbClr val="1A365D"/>
              </a:solidFill>
              <a:latin typeface="Lexend"/>
              <a:ea typeface="Lexend"/>
              <a:cs typeface="Lexend"/>
              <a:sym typeface="Lexend"/>
            </a:endParaRPr>
          </a:p>
        </p:txBody>
      </p:sp>
      <p:sp>
        <p:nvSpPr>
          <p:cNvPr id="608" name="Google Shape;608;g36d87c73762_0_1449"/>
          <p:cNvSpPr/>
          <p:nvPr/>
        </p:nvSpPr>
        <p:spPr>
          <a:xfrm>
            <a:off x="478625" y="2500279"/>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Timeline de implementación: 3-6 meses</a:t>
            </a:r>
            <a:endParaRPr b="0" i="0" sz="575" u="none" cap="none" strike="noStrike">
              <a:solidFill>
                <a:srgbClr val="1A365D"/>
              </a:solidFill>
              <a:latin typeface="Lexend"/>
              <a:ea typeface="Lexend"/>
              <a:cs typeface="Lexend"/>
              <a:sym typeface="Lexend"/>
            </a:endParaRPr>
          </a:p>
        </p:txBody>
      </p:sp>
      <p:sp>
        <p:nvSpPr>
          <p:cNvPr id="609" name="Google Shape;609;g36d87c73762_0_1449"/>
          <p:cNvSpPr/>
          <p:nvPr/>
        </p:nvSpPr>
        <p:spPr>
          <a:xfrm>
            <a:off x="392900" y="2802438"/>
            <a:ext cx="3911100" cy="1032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10" name="Google Shape;610;g36d87c73762_0_1449"/>
          <p:cNvSpPr/>
          <p:nvPr/>
        </p:nvSpPr>
        <p:spPr>
          <a:xfrm>
            <a:off x="392900" y="2802438"/>
            <a:ext cx="28500" cy="1032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g36d87c73762_0_1449"/>
          <p:cNvSpPr/>
          <p:nvPr/>
        </p:nvSpPr>
        <p:spPr>
          <a:xfrm>
            <a:off x="746113" y="2888163"/>
            <a:ext cx="1031100" cy="15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732" u="none" cap="none" strike="noStrike">
                <a:solidFill>
                  <a:srgbClr val="1A365D"/>
                </a:solidFill>
                <a:latin typeface="Lexend"/>
                <a:ea typeface="Lexend"/>
                <a:cs typeface="Lexend"/>
                <a:sym typeface="Lexend"/>
              </a:rPr>
              <a:t> Criterios de contacto </a:t>
            </a:r>
            <a:endParaRPr b="0" i="0" sz="732" u="none" cap="none" strike="noStrike">
              <a:solidFill>
                <a:srgbClr val="1A365D"/>
              </a:solidFill>
              <a:latin typeface="Lexend"/>
              <a:ea typeface="Lexend"/>
              <a:cs typeface="Lexend"/>
              <a:sym typeface="Lexend"/>
            </a:endParaRPr>
          </a:p>
        </p:txBody>
      </p:sp>
      <p:sp>
        <p:nvSpPr>
          <p:cNvPr id="612" name="Google Shape;612;g36d87c73762_0_1449"/>
          <p:cNvSpPr/>
          <p:nvPr/>
        </p:nvSpPr>
        <p:spPr>
          <a:xfrm>
            <a:off x="478625" y="3095331"/>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Contacto inicial dentro de 24 horas</a:t>
            </a:r>
            <a:endParaRPr b="0" i="0" sz="575" u="none" cap="none" strike="noStrike">
              <a:solidFill>
                <a:srgbClr val="1A365D"/>
              </a:solidFill>
              <a:latin typeface="Lexend"/>
              <a:ea typeface="Lexend"/>
              <a:cs typeface="Lexend"/>
              <a:sym typeface="Lexend"/>
            </a:endParaRPr>
          </a:p>
        </p:txBody>
      </p:sp>
      <p:sp>
        <p:nvSpPr>
          <p:cNvPr id="613" name="Google Shape;613;g36d87c73762_0_1449"/>
          <p:cNvSpPr/>
          <p:nvPr/>
        </p:nvSpPr>
        <p:spPr>
          <a:xfrm>
            <a:off x="478625" y="3226040"/>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Máximo 3 intentos de contacto por canal</a:t>
            </a:r>
            <a:endParaRPr b="0" i="0" sz="575" u="none" cap="none" strike="noStrike">
              <a:solidFill>
                <a:srgbClr val="1A365D"/>
              </a:solidFill>
              <a:latin typeface="Lexend"/>
              <a:ea typeface="Lexend"/>
              <a:cs typeface="Lexend"/>
              <a:sym typeface="Lexend"/>
            </a:endParaRPr>
          </a:p>
        </p:txBody>
      </p:sp>
      <p:sp>
        <p:nvSpPr>
          <p:cNvPr id="614" name="Google Shape;614;g36d87c73762_0_1449"/>
          <p:cNvSpPr/>
          <p:nvPr/>
        </p:nvSpPr>
        <p:spPr>
          <a:xfrm>
            <a:off x="478625" y="3356748"/>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Personalización basada en industria</a:t>
            </a:r>
            <a:endParaRPr b="0" i="0" sz="575" u="none" cap="none" strike="noStrike">
              <a:solidFill>
                <a:srgbClr val="1A365D"/>
              </a:solidFill>
              <a:latin typeface="Lexend"/>
              <a:ea typeface="Lexend"/>
              <a:cs typeface="Lexend"/>
              <a:sym typeface="Lexend"/>
            </a:endParaRPr>
          </a:p>
        </p:txBody>
      </p:sp>
      <p:sp>
        <p:nvSpPr>
          <p:cNvPr id="615" name="Google Shape;615;g36d87c73762_0_1449"/>
          <p:cNvSpPr/>
          <p:nvPr/>
        </p:nvSpPr>
        <p:spPr>
          <a:xfrm>
            <a:off x="478625" y="3487456"/>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Seguimiento cada 3-5 días hábiles</a:t>
            </a:r>
            <a:endParaRPr b="0" i="0" sz="575" u="none" cap="none" strike="noStrike">
              <a:solidFill>
                <a:srgbClr val="1A365D"/>
              </a:solidFill>
              <a:latin typeface="Lexend"/>
              <a:ea typeface="Lexend"/>
              <a:cs typeface="Lexend"/>
              <a:sym typeface="Lexend"/>
            </a:endParaRPr>
          </a:p>
        </p:txBody>
      </p:sp>
      <p:sp>
        <p:nvSpPr>
          <p:cNvPr id="616" name="Google Shape;616;g36d87c73762_0_1449"/>
          <p:cNvSpPr/>
          <p:nvPr/>
        </p:nvSpPr>
        <p:spPr>
          <a:xfrm>
            <a:off x="478625" y="3618165"/>
            <a:ext cx="37398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Escalar a manager después de 2 semanas</a:t>
            </a:r>
            <a:endParaRPr b="0" i="0" sz="575" u="none" cap="none" strike="noStrike">
              <a:solidFill>
                <a:srgbClr val="1A365D"/>
              </a:solidFill>
              <a:latin typeface="Lexend"/>
              <a:ea typeface="Lexend"/>
              <a:cs typeface="Lexend"/>
              <a:sym typeface="Lexend"/>
            </a:endParaRPr>
          </a:p>
        </p:txBody>
      </p:sp>
      <p:sp>
        <p:nvSpPr>
          <p:cNvPr id="617" name="Google Shape;617;g36d87c73762_0_1449"/>
          <p:cNvSpPr/>
          <p:nvPr/>
        </p:nvSpPr>
        <p:spPr>
          <a:xfrm>
            <a:off x="5088100" y="1305388"/>
            <a:ext cx="3663000" cy="192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942"/>
              <a:buFont typeface="Noto Sans"/>
              <a:buNone/>
            </a:pPr>
            <a:r>
              <a:rPr b="1" i="0" lang="es" sz="1242" u="none" cap="none" strike="noStrike">
                <a:solidFill>
                  <a:schemeClr val="lt1"/>
                </a:solidFill>
                <a:latin typeface="Lexend"/>
                <a:ea typeface="Lexend"/>
                <a:cs typeface="Lexend"/>
                <a:sym typeface="Lexend"/>
              </a:rPr>
              <a:t> Estrategias de captación </a:t>
            </a:r>
            <a:endParaRPr b="0" i="0" sz="1242" u="none" cap="none" strike="noStrike">
              <a:solidFill>
                <a:schemeClr val="lt1"/>
              </a:solidFill>
              <a:latin typeface="Lexend"/>
              <a:ea typeface="Lexend"/>
              <a:cs typeface="Lexend"/>
              <a:sym typeface="Lexend"/>
            </a:endParaRPr>
          </a:p>
        </p:txBody>
      </p:sp>
      <p:sp>
        <p:nvSpPr>
          <p:cNvPr id="618" name="Google Shape;618;g36d87c73762_0_1449"/>
          <p:cNvSpPr/>
          <p:nvPr/>
        </p:nvSpPr>
        <p:spPr>
          <a:xfrm>
            <a:off x="5211540" y="1651500"/>
            <a:ext cx="2480400" cy="15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732" u="none" cap="none" strike="noStrike">
                <a:solidFill>
                  <a:schemeClr val="lt1"/>
                </a:solidFill>
                <a:latin typeface="Lexend"/>
                <a:ea typeface="Lexend"/>
                <a:cs typeface="Lexend"/>
                <a:sym typeface="Lexend"/>
              </a:rPr>
              <a:t> Estrategia Inbound </a:t>
            </a:r>
            <a:endParaRPr b="0" i="0" sz="732" u="none" cap="none" strike="noStrike">
              <a:solidFill>
                <a:schemeClr val="lt1"/>
              </a:solidFill>
              <a:latin typeface="Lexend"/>
              <a:ea typeface="Lexend"/>
              <a:cs typeface="Lexend"/>
              <a:sym typeface="Lexend"/>
            </a:endParaRPr>
          </a:p>
        </p:txBody>
      </p:sp>
      <p:sp>
        <p:nvSpPr>
          <p:cNvPr id="619" name="Google Shape;619;g36d87c73762_0_1449"/>
          <p:cNvSpPr/>
          <p:nvPr/>
        </p:nvSpPr>
        <p:spPr>
          <a:xfrm>
            <a:off x="8069016" y="1644347"/>
            <a:ext cx="682200" cy="164400"/>
          </a:xfrm>
          <a:prstGeom prst="roundRect">
            <a:avLst>
              <a:gd fmla="val 16667" name="adj"/>
            </a:avLst>
          </a:prstGeom>
          <a:solidFill>
            <a:srgbClr val="4299E1">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20" name="Google Shape;620;g36d87c73762_0_1449"/>
          <p:cNvSpPr/>
          <p:nvPr/>
        </p:nvSpPr>
        <p:spPr>
          <a:xfrm>
            <a:off x="7661705" y="1644350"/>
            <a:ext cx="1089600" cy="164400"/>
          </a:xfrm>
          <a:prstGeom prst="rect">
            <a:avLst/>
          </a:prstGeom>
          <a:solidFill>
            <a:srgbClr val="FF6E4F"/>
          </a:solidFill>
          <a:ln>
            <a:noFill/>
          </a:ln>
        </p:spPr>
        <p:txBody>
          <a:bodyPr anchorCtr="0" anchor="ctr" bIns="34025" lIns="68050" spcFirstLastPara="1" rIns="68050" wrap="square" tIns="3402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chemeClr val="lt1"/>
                </a:solidFill>
                <a:latin typeface="Lexend"/>
                <a:ea typeface="Lexend"/>
                <a:cs typeface="Lexend"/>
                <a:sym typeface="Lexend"/>
              </a:rPr>
              <a:t>60% del pipeline</a:t>
            </a:r>
            <a:endParaRPr b="0" i="0" sz="523" u="none" cap="none" strike="noStrike">
              <a:solidFill>
                <a:schemeClr val="lt1"/>
              </a:solidFill>
              <a:latin typeface="Lexend"/>
              <a:ea typeface="Lexend"/>
              <a:cs typeface="Lexend"/>
              <a:sym typeface="Lexend"/>
            </a:endParaRPr>
          </a:p>
        </p:txBody>
      </p:sp>
      <p:sp>
        <p:nvSpPr>
          <p:cNvPr id="621" name="Google Shape;621;g36d87c73762_0_1449"/>
          <p:cNvSpPr/>
          <p:nvPr/>
        </p:nvSpPr>
        <p:spPr>
          <a:xfrm>
            <a:off x="5054353" y="1880090"/>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22" name="Google Shape;622;g36d87c73762_0_1449"/>
          <p:cNvSpPr/>
          <p:nvPr/>
        </p:nvSpPr>
        <p:spPr>
          <a:xfrm>
            <a:off x="5054353" y="1880090"/>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Content Marketing</a:t>
            </a:r>
            <a:endParaRPr b="0" i="0" sz="523" u="none" cap="none" strike="noStrike">
              <a:solidFill>
                <a:srgbClr val="1A365D"/>
              </a:solidFill>
              <a:latin typeface="Lexend"/>
              <a:ea typeface="Lexend"/>
              <a:cs typeface="Lexend"/>
              <a:sym typeface="Lexend"/>
            </a:endParaRPr>
          </a:p>
        </p:txBody>
      </p:sp>
      <p:sp>
        <p:nvSpPr>
          <p:cNvPr id="623" name="Google Shape;623;g36d87c73762_0_1449"/>
          <p:cNvSpPr/>
          <p:nvPr/>
        </p:nvSpPr>
        <p:spPr>
          <a:xfrm>
            <a:off x="6931373" y="1880090"/>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24" name="Google Shape;624;g36d87c73762_0_1449"/>
          <p:cNvSpPr/>
          <p:nvPr/>
        </p:nvSpPr>
        <p:spPr>
          <a:xfrm>
            <a:off x="6931373" y="1880090"/>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SEO/SEM</a:t>
            </a:r>
            <a:endParaRPr b="0" i="0" sz="523" u="none" cap="none" strike="noStrike">
              <a:solidFill>
                <a:srgbClr val="1A365D"/>
              </a:solidFill>
              <a:latin typeface="Lexend"/>
              <a:ea typeface="Lexend"/>
              <a:cs typeface="Lexend"/>
              <a:sym typeface="Lexend"/>
            </a:endParaRPr>
          </a:p>
        </p:txBody>
      </p:sp>
      <p:sp>
        <p:nvSpPr>
          <p:cNvPr id="625" name="Google Shape;625;g36d87c73762_0_1449"/>
          <p:cNvSpPr/>
          <p:nvPr/>
        </p:nvSpPr>
        <p:spPr>
          <a:xfrm>
            <a:off x="5054353" y="2130122"/>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26" name="Google Shape;626;g36d87c73762_0_1449"/>
          <p:cNvSpPr/>
          <p:nvPr/>
        </p:nvSpPr>
        <p:spPr>
          <a:xfrm>
            <a:off x="5054353" y="2130122"/>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Webinars</a:t>
            </a:r>
            <a:endParaRPr b="0" i="0" sz="523" u="none" cap="none" strike="noStrike">
              <a:solidFill>
                <a:srgbClr val="1A365D"/>
              </a:solidFill>
              <a:latin typeface="Lexend"/>
              <a:ea typeface="Lexend"/>
              <a:cs typeface="Lexend"/>
              <a:sym typeface="Lexend"/>
            </a:endParaRPr>
          </a:p>
        </p:txBody>
      </p:sp>
      <p:sp>
        <p:nvSpPr>
          <p:cNvPr id="627" name="Google Shape;627;g36d87c73762_0_1449"/>
          <p:cNvSpPr/>
          <p:nvPr/>
        </p:nvSpPr>
        <p:spPr>
          <a:xfrm>
            <a:off x="6931373" y="2130122"/>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28" name="Google Shape;628;g36d87c73762_0_1449"/>
          <p:cNvSpPr/>
          <p:nvPr/>
        </p:nvSpPr>
        <p:spPr>
          <a:xfrm>
            <a:off x="6931373" y="2130122"/>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Whitepapers</a:t>
            </a:r>
            <a:endParaRPr b="0" i="0" sz="523" u="none" cap="none" strike="noStrike">
              <a:solidFill>
                <a:srgbClr val="1A365D"/>
              </a:solidFill>
              <a:latin typeface="Lexend"/>
              <a:ea typeface="Lexend"/>
              <a:cs typeface="Lexend"/>
              <a:sym typeface="Lexend"/>
            </a:endParaRPr>
          </a:p>
        </p:txBody>
      </p:sp>
      <p:sp>
        <p:nvSpPr>
          <p:cNvPr id="629" name="Google Shape;629;g36d87c73762_0_1449"/>
          <p:cNvSpPr/>
          <p:nvPr/>
        </p:nvSpPr>
        <p:spPr>
          <a:xfrm>
            <a:off x="5054353" y="2380153"/>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30" name="Google Shape;630;g36d87c73762_0_1449"/>
          <p:cNvSpPr/>
          <p:nvPr/>
        </p:nvSpPr>
        <p:spPr>
          <a:xfrm>
            <a:off x="5054353" y="2380153"/>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Social Media</a:t>
            </a:r>
            <a:endParaRPr b="0" i="0" sz="523" u="none" cap="none" strike="noStrike">
              <a:solidFill>
                <a:srgbClr val="1A365D"/>
              </a:solidFill>
              <a:latin typeface="Lexend"/>
              <a:ea typeface="Lexend"/>
              <a:cs typeface="Lexend"/>
              <a:sym typeface="Lexend"/>
            </a:endParaRPr>
          </a:p>
        </p:txBody>
      </p:sp>
      <p:sp>
        <p:nvSpPr>
          <p:cNvPr id="631" name="Google Shape;631;g36d87c73762_0_1449"/>
          <p:cNvSpPr/>
          <p:nvPr/>
        </p:nvSpPr>
        <p:spPr>
          <a:xfrm>
            <a:off x="6931373" y="2380153"/>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32" name="Google Shape;632;g36d87c73762_0_1449"/>
          <p:cNvSpPr/>
          <p:nvPr/>
        </p:nvSpPr>
        <p:spPr>
          <a:xfrm>
            <a:off x="6931373" y="2380153"/>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Email Nurturing</a:t>
            </a:r>
            <a:endParaRPr b="0" i="0" sz="523" u="none" cap="none" strike="noStrike">
              <a:solidFill>
                <a:srgbClr val="1A365D"/>
              </a:solidFill>
              <a:latin typeface="Lexend"/>
              <a:ea typeface="Lexend"/>
              <a:cs typeface="Lexend"/>
              <a:sym typeface="Lexend"/>
            </a:endParaRPr>
          </a:p>
        </p:txBody>
      </p:sp>
      <p:sp>
        <p:nvSpPr>
          <p:cNvPr id="633" name="Google Shape;633;g36d87c73762_0_1449"/>
          <p:cNvSpPr/>
          <p:nvPr/>
        </p:nvSpPr>
        <p:spPr>
          <a:xfrm>
            <a:off x="5249352" y="2892326"/>
            <a:ext cx="2699700" cy="150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732" u="none" cap="none" strike="noStrike">
                <a:solidFill>
                  <a:schemeClr val="lt1"/>
                </a:solidFill>
                <a:latin typeface="Lexend"/>
                <a:ea typeface="Lexend"/>
                <a:cs typeface="Lexend"/>
                <a:sym typeface="Lexend"/>
              </a:rPr>
              <a:t> Estrategia outbound </a:t>
            </a:r>
            <a:endParaRPr b="0" i="0" sz="732" u="none" cap="none" strike="noStrike">
              <a:solidFill>
                <a:schemeClr val="lt1"/>
              </a:solidFill>
              <a:latin typeface="Lexend"/>
              <a:ea typeface="Lexend"/>
              <a:cs typeface="Lexend"/>
              <a:sym typeface="Lexend"/>
            </a:endParaRPr>
          </a:p>
        </p:txBody>
      </p:sp>
      <p:sp>
        <p:nvSpPr>
          <p:cNvPr id="634" name="Google Shape;634;g36d87c73762_0_1449"/>
          <p:cNvSpPr/>
          <p:nvPr/>
        </p:nvSpPr>
        <p:spPr>
          <a:xfrm>
            <a:off x="8069016" y="2885184"/>
            <a:ext cx="682200" cy="164400"/>
          </a:xfrm>
          <a:prstGeom prst="roundRect">
            <a:avLst>
              <a:gd fmla="val 16667" name="adj"/>
            </a:avLst>
          </a:prstGeom>
          <a:solidFill>
            <a:srgbClr val="4299E1">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35" name="Google Shape;635;g36d87c73762_0_1449"/>
          <p:cNvSpPr/>
          <p:nvPr/>
        </p:nvSpPr>
        <p:spPr>
          <a:xfrm>
            <a:off x="7661705" y="2885176"/>
            <a:ext cx="1089600" cy="164400"/>
          </a:xfrm>
          <a:prstGeom prst="rect">
            <a:avLst/>
          </a:prstGeom>
          <a:solidFill>
            <a:srgbClr val="FF6E4F"/>
          </a:solidFill>
          <a:ln>
            <a:noFill/>
          </a:ln>
        </p:spPr>
        <p:txBody>
          <a:bodyPr anchorCtr="0" anchor="ctr" bIns="34025" lIns="68050" spcFirstLastPara="1" rIns="68050" wrap="square" tIns="3402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chemeClr val="lt1"/>
                </a:solidFill>
                <a:latin typeface="Lexend"/>
                <a:ea typeface="Lexend"/>
                <a:cs typeface="Lexend"/>
                <a:sym typeface="Lexend"/>
              </a:rPr>
              <a:t>40% del pipeline</a:t>
            </a:r>
            <a:endParaRPr b="0" i="0" sz="523" u="none" cap="none" strike="noStrike">
              <a:solidFill>
                <a:schemeClr val="lt1"/>
              </a:solidFill>
              <a:latin typeface="Lexend"/>
              <a:ea typeface="Lexend"/>
              <a:cs typeface="Lexend"/>
              <a:sym typeface="Lexend"/>
            </a:endParaRPr>
          </a:p>
        </p:txBody>
      </p:sp>
      <p:sp>
        <p:nvSpPr>
          <p:cNvPr id="636" name="Google Shape;636;g36d87c73762_0_1449"/>
          <p:cNvSpPr/>
          <p:nvPr/>
        </p:nvSpPr>
        <p:spPr>
          <a:xfrm>
            <a:off x="5054353" y="3120927"/>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37" name="Google Shape;637;g36d87c73762_0_1449"/>
          <p:cNvSpPr/>
          <p:nvPr/>
        </p:nvSpPr>
        <p:spPr>
          <a:xfrm>
            <a:off x="5054353" y="3120927"/>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Cold Calling</a:t>
            </a:r>
            <a:endParaRPr b="0" i="0" sz="523" u="none" cap="none" strike="noStrike">
              <a:solidFill>
                <a:srgbClr val="1A365D"/>
              </a:solidFill>
              <a:latin typeface="Lexend"/>
              <a:ea typeface="Lexend"/>
              <a:cs typeface="Lexend"/>
              <a:sym typeface="Lexend"/>
            </a:endParaRPr>
          </a:p>
        </p:txBody>
      </p:sp>
      <p:sp>
        <p:nvSpPr>
          <p:cNvPr id="638" name="Google Shape;638;g36d87c73762_0_1449"/>
          <p:cNvSpPr/>
          <p:nvPr/>
        </p:nvSpPr>
        <p:spPr>
          <a:xfrm>
            <a:off x="6931373" y="3120927"/>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39" name="Google Shape;639;g36d87c73762_0_1449"/>
          <p:cNvSpPr/>
          <p:nvPr/>
        </p:nvSpPr>
        <p:spPr>
          <a:xfrm>
            <a:off x="6931373" y="3120927"/>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LinkedIn Outreach</a:t>
            </a:r>
            <a:endParaRPr b="0" i="0" sz="523" u="none" cap="none" strike="noStrike">
              <a:solidFill>
                <a:srgbClr val="1A365D"/>
              </a:solidFill>
              <a:latin typeface="Lexend"/>
              <a:ea typeface="Lexend"/>
              <a:cs typeface="Lexend"/>
              <a:sym typeface="Lexend"/>
            </a:endParaRPr>
          </a:p>
        </p:txBody>
      </p:sp>
      <p:sp>
        <p:nvSpPr>
          <p:cNvPr id="640" name="Google Shape;640;g36d87c73762_0_1449"/>
          <p:cNvSpPr/>
          <p:nvPr/>
        </p:nvSpPr>
        <p:spPr>
          <a:xfrm>
            <a:off x="5054353" y="3370959"/>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41" name="Google Shape;641;g36d87c73762_0_1449"/>
          <p:cNvSpPr/>
          <p:nvPr/>
        </p:nvSpPr>
        <p:spPr>
          <a:xfrm>
            <a:off x="5054353" y="3370959"/>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Email Campaigns</a:t>
            </a:r>
            <a:endParaRPr b="0" i="0" sz="523" u="none" cap="none" strike="noStrike">
              <a:solidFill>
                <a:srgbClr val="1A365D"/>
              </a:solidFill>
              <a:latin typeface="Lexend"/>
              <a:ea typeface="Lexend"/>
              <a:cs typeface="Lexend"/>
              <a:sym typeface="Lexend"/>
            </a:endParaRPr>
          </a:p>
        </p:txBody>
      </p:sp>
      <p:sp>
        <p:nvSpPr>
          <p:cNvPr id="642" name="Google Shape;642;g36d87c73762_0_1449"/>
          <p:cNvSpPr/>
          <p:nvPr/>
        </p:nvSpPr>
        <p:spPr>
          <a:xfrm>
            <a:off x="6931373" y="3370959"/>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43" name="Google Shape;643;g36d87c73762_0_1449"/>
          <p:cNvSpPr/>
          <p:nvPr/>
        </p:nvSpPr>
        <p:spPr>
          <a:xfrm>
            <a:off x="6931373" y="3370959"/>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Account-Based Marketing</a:t>
            </a:r>
            <a:endParaRPr b="0" i="0" sz="523" u="none" cap="none" strike="noStrike">
              <a:solidFill>
                <a:srgbClr val="1A365D"/>
              </a:solidFill>
              <a:latin typeface="Lexend"/>
              <a:ea typeface="Lexend"/>
              <a:cs typeface="Lexend"/>
              <a:sym typeface="Lexend"/>
            </a:endParaRPr>
          </a:p>
        </p:txBody>
      </p:sp>
      <p:sp>
        <p:nvSpPr>
          <p:cNvPr id="644" name="Google Shape;644;g36d87c73762_0_1449"/>
          <p:cNvSpPr/>
          <p:nvPr/>
        </p:nvSpPr>
        <p:spPr>
          <a:xfrm>
            <a:off x="5054353" y="3620990"/>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45" name="Google Shape;645;g36d87c73762_0_1449"/>
          <p:cNvSpPr/>
          <p:nvPr/>
        </p:nvSpPr>
        <p:spPr>
          <a:xfrm>
            <a:off x="5054353" y="3620990"/>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Trade Shows</a:t>
            </a:r>
            <a:endParaRPr b="0" i="0" sz="523" u="none" cap="none" strike="noStrike">
              <a:solidFill>
                <a:srgbClr val="1A365D"/>
              </a:solidFill>
              <a:latin typeface="Lexend"/>
              <a:ea typeface="Lexend"/>
              <a:cs typeface="Lexend"/>
              <a:sym typeface="Lexend"/>
            </a:endParaRPr>
          </a:p>
        </p:txBody>
      </p:sp>
      <p:sp>
        <p:nvSpPr>
          <p:cNvPr id="646" name="Google Shape;646;g36d87c73762_0_1449"/>
          <p:cNvSpPr/>
          <p:nvPr/>
        </p:nvSpPr>
        <p:spPr>
          <a:xfrm>
            <a:off x="6931373" y="3620990"/>
            <a:ext cx="1819800" cy="192900"/>
          </a:xfrm>
          <a:prstGeom prst="rect">
            <a:avLst/>
          </a:prstGeom>
          <a:solidFill>
            <a:srgbClr val="FFFFFF">
              <a:alpha val="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47" name="Google Shape;647;g36d87c73762_0_1449"/>
          <p:cNvSpPr/>
          <p:nvPr/>
        </p:nvSpPr>
        <p:spPr>
          <a:xfrm>
            <a:off x="6931373" y="3620990"/>
            <a:ext cx="1819800" cy="192900"/>
          </a:xfrm>
          <a:prstGeom prst="rect">
            <a:avLst/>
          </a:prstGeom>
          <a:solidFill>
            <a:schemeClr val="lt1"/>
          </a:solidFill>
          <a:ln>
            <a:noFill/>
          </a:ln>
        </p:spPr>
        <p:txBody>
          <a:bodyPr anchorCtr="0" anchor="ctr" bIns="51050" lIns="68050" spcFirstLastPara="1" rIns="68050" wrap="square" tIns="51050">
            <a:noAutofit/>
          </a:bodyPr>
          <a:lstStyle/>
          <a:p>
            <a:pPr indent="0" lvl="0" marL="0" marR="0" rtl="0" algn="ctr">
              <a:lnSpc>
                <a:spcPct val="100000"/>
              </a:lnSpc>
              <a:spcBef>
                <a:spcPts val="0"/>
              </a:spcBef>
              <a:spcAft>
                <a:spcPts val="0"/>
              </a:spcAft>
              <a:buClr>
                <a:srgbClr val="CBD5E0"/>
              </a:buClr>
              <a:buSzPts val="523"/>
              <a:buFont typeface="Noto Sans"/>
              <a:buNone/>
            </a:pPr>
            <a:r>
              <a:rPr b="0" i="0" lang="es" sz="523" u="none" cap="none" strike="noStrike">
                <a:solidFill>
                  <a:srgbClr val="1A365D"/>
                </a:solidFill>
                <a:latin typeface="Lexend"/>
                <a:ea typeface="Lexend"/>
                <a:cs typeface="Lexend"/>
                <a:sym typeface="Lexend"/>
              </a:rPr>
              <a:t>Referral Programs</a:t>
            </a:r>
            <a:endParaRPr b="0" i="0" sz="523" u="none" cap="none" strike="noStrike">
              <a:solidFill>
                <a:srgbClr val="1A365D"/>
              </a:solidFill>
              <a:latin typeface="Lexend"/>
              <a:ea typeface="Lexend"/>
              <a:cs typeface="Lexend"/>
              <a:sym typeface="Lexend"/>
            </a:endParaRPr>
          </a:p>
        </p:txBody>
      </p:sp>
      <p:sp>
        <p:nvSpPr>
          <p:cNvPr id="648" name="Google Shape;648;g36d87c73762_0_1449"/>
          <p:cNvSpPr/>
          <p:nvPr/>
        </p:nvSpPr>
        <p:spPr>
          <a:xfrm>
            <a:off x="392900" y="4068142"/>
            <a:ext cx="2036100" cy="6825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49" name="Google Shape;649;g36d87c73762_0_1449"/>
          <p:cNvSpPr/>
          <p:nvPr/>
        </p:nvSpPr>
        <p:spPr>
          <a:xfrm>
            <a:off x="478706" y="4153867"/>
            <a:ext cx="1864500" cy="12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628"/>
              <a:buFont typeface="Noto Sans"/>
              <a:buNone/>
            </a:pPr>
            <a:r>
              <a:rPr b="1" i="0" lang="es" sz="828" u="none" cap="none" strike="noStrike">
                <a:solidFill>
                  <a:schemeClr val="lt1"/>
                </a:solidFill>
                <a:latin typeface="Lexend"/>
                <a:ea typeface="Lexend"/>
                <a:cs typeface="Lexend"/>
                <a:sym typeface="Lexend"/>
              </a:rPr>
              <a:t>Prospecto</a:t>
            </a:r>
            <a:endParaRPr b="0" i="0" sz="828" u="none" cap="none" strike="noStrike">
              <a:solidFill>
                <a:schemeClr val="lt1"/>
              </a:solidFill>
              <a:latin typeface="Lexend"/>
              <a:ea typeface="Lexend"/>
              <a:cs typeface="Lexend"/>
              <a:sym typeface="Lexend"/>
            </a:endParaRPr>
          </a:p>
        </p:txBody>
      </p:sp>
      <p:sp>
        <p:nvSpPr>
          <p:cNvPr id="650" name="Google Shape;650;g36d87c73762_0_1449"/>
          <p:cNvSpPr/>
          <p:nvPr/>
        </p:nvSpPr>
        <p:spPr>
          <a:xfrm>
            <a:off x="478706" y="4311087"/>
            <a:ext cx="1864500" cy="19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DF2F7"/>
              </a:buClr>
              <a:buSzPts val="942"/>
              <a:buFont typeface="Noto Sans"/>
              <a:buNone/>
            </a:pPr>
            <a:r>
              <a:rPr b="1" i="0" lang="es" sz="1542" u="none" cap="none" strike="noStrike">
                <a:solidFill>
                  <a:schemeClr val="lt1"/>
                </a:solidFill>
                <a:latin typeface="Lexend"/>
                <a:ea typeface="Lexend"/>
                <a:cs typeface="Lexend"/>
                <a:sym typeface="Lexend"/>
              </a:rPr>
              <a:t>1,000</a:t>
            </a:r>
            <a:endParaRPr b="0" i="0" sz="1542" u="none" cap="none" strike="noStrike">
              <a:solidFill>
                <a:schemeClr val="lt1"/>
              </a:solidFill>
              <a:latin typeface="Lexend"/>
              <a:ea typeface="Lexend"/>
              <a:cs typeface="Lexend"/>
              <a:sym typeface="Lexend"/>
            </a:endParaRPr>
          </a:p>
        </p:txBody>
      </p:sp>
      <p:sp>
        <p:nvSpPr>
          <p:cNvPr id="651" name="Google Shape;651;g36d87c73762_0_1449"/>
          <p:cNvSpPr/>
          <p:nvPr/>
        </p:nvSpPr>
        <p:spPr>
          <a:xfrm>
            <a:off x="478706" y="4532486"/>
            <a:ext cx="1864500" cy="7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771" u="none" cap="none" strike="noStrike">
                <a:solidFill>
                  <a:schemeClr val="lt1"/>
                </a:solidFill>
                <a:latin typeface="Lexend"/>
                <a:ea typeface="Lexend"/>
                <a:cs typeface="Lexend"/>
                <a:sym typeface="Lexend"/>
              </a:rPr>
              <a:t>Leads generados mensualmente</a:t>
            </a:r>
            <a:endParaRPr b="0" i="0" sz="771" u="none" cap="none" strike="noStrike">
              <a:solidFill>
                <a:schemeClr val="lt1"/>
              </a:solidFill>
              <a:latin typeface="Lexend"/>
              <a:ea typeface="Lexend"/>
              <a:cs typeface="Lexend"/>
              <a:sym typeface="Lexend"/>
            </a:endParaRPr>
          </a:p>
        </p:txBody>
      </p:sp>
      <p:sp>
        <p:nvSpPr>
          <p:cNvPr id="652" name="Google Shape;652;g36d87c73762_0_1449"/>
          <p:cNvSpPr/>
          <p:nvPr/>
        </p:nvSpPr>
        <p:spPr>
          <a:xfrm>
            <a:off x="2500313" y="4068142"/>
            <a:ext cx="2036100" cy="6825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53" name="Google Shape;653;g36d87c73762_0_1449"/>
          <p:cNvSpPr/>
          <p:nvPr/>
        </p:nvSpPr>
        <p:spPr>
          <a:xfrm>
            <a:off x="2586113" y="4153867"/>
            <a:ext cx="1864500" cy="12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628"/>
              <a:buFont typeface="Noto Sans"/>
              <a:buNone/>
            </a:pPr>
            <a:r>
              <a:rPr b="1" i="0" lang="es" sz="828" u="none" cap="none" strike="noStrike">
                <a:solidFill>
                  <a:schemeClr val="lt1"/>
                </a:solidFill>
                <a:latin typeface="Lexend"/>
                <a:ea typeface="Lexend"/>
                <a:cs typeface="Lexend"/>
                <a:sym typeface="Lexend"/>
              </a:rPr>
              <a:t>Calificado</a:t>
            </a:r>
            <a:endParaRPr b="0" i="0" sz="828" u="none" cap="none" strike="noStrike">
              <a:solidFill>
                <a:schemeClr val="lt1"/>
              </a:solidFill>
              <a:latin typeface="Lexend"/>
              <a:ea typeface="Lexend"/>
              <a:cs typeface="Lexend"/>
              <a:sym typeface="Lexend"/>
            </a:endParaRPr>
          </a:p>
        </p:txBody>
      </p:sp>
      <p:sp>
        <p:nvSpPr>
          <p:cNvPr id="654" name="Google Shape;654;g36d87c73762_0_1449"/>
          <p:cNvSpPr/>
          <p:nvPr/>
        </p:nvSpPr>
        <p:spPr>
          <a:xfrm>
            <a:off x="2586113" y="4311087"/>
            <a:ext cx="1864500" cy="19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DF2F7"/>
              </a:buClr>
              <a:buSzPts val="942"/>
              <a:buFont typeface="Noto Sans"/>
              <a:buNone/>
            </a:pPr>
            <a:r>
              <a:rPr b="1" i="0" lang="es" sz="1542" u="none" cap="none" strike="noStrike">
                <a:solidFill>
                  <a:schemeClr val="lt1"/>
                </a:solidFill>
                <a:latin typeface="Lexend"/>
                <a:ea typeface="Lexend"/>
                <a:cs typeface="Lexend"/>
                <a:sym typeface="Lexend"/>
              </a:rPr>
              <a:t>250</a:t>
            </a:r>
            <a:endParaRPr b="0" i="0" sz="1542" u="none" cap="none" strike="noStrike">
              <a:solidFill>
                <a:schemeClr val="lt1"/>
              </a:solidFill>
              <a:latin typeface="Lexend"/>
              <a:ea typeface="Lexend"/>
              <a:cs typeface="Lexend"/>
              <a:sym typeface="Lexend"/>
            </a:endParaRPr>
          </a:p>
        </p:txBody>
      </p:sp>
      <p:sp>
        <p:nvSpPr>
          <p:cNvPr id="655" name="Google Shape;655;g36d87c73762_0_1449"/>
          <p:cNvSpPr/>
          <p:nvPr/>
        </p:nvSpPr>
        <p:spPr>
          <a:xfrm>
            <a:off x="2586113" y="4532486"/>
            <a:ext cx="1864500" cy="7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771" u="none" cap="none" strike="noStrike">
                <a:solidFill>
                  <a:schemeClr val="lt1"/>
                </a:solidFill>
                <a:latin typeface="Lexend"/>
                <a:ea typeface="Lexend"/>
                <a:cs typeface="Lexend"/>
                <a:sym typeface="Lexend"/>
              </a:rPr>
              <a:t>25% tasa de calificación</a:t>
            </a:r>
            <a:endParaRPr b="0" i="0" sz="771" u="none" cap="none" strike="noStrike">
              <a:solidFill>
                <a:schemeClr val="lt1"/>
              </a:solidFill>
              <a:latin typeface="Lexend"/>
              <a:ea typeface="Lexend"/>
              <a:cs typeface="Lexend"/>
              <a:sym typeface="Lexend"/>
            </a:endParaRPr>
          </a:p>
        </p:txBody>
      </p:sp>
      <p:sp>
        <p:nvSpPr>
          <p:cNvPr id="656" name="Google Shape;656;g36d87c73762_0_1449"/>
          <p:cNvSpPr/>
          <p:nvPr/>
        </p:nvSpPr>
        <p:spPr>
          <a:xfrm>
            <a:off x="4607719" y="4068142"/>
            <a:ext cx="2036100" cy="6825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57" name="Google Shape;657;g36d87c73762_0_1449"/>
          <p:cNvSpPr/>
          <p:nvPr/>
        </p:nvSpPr>
        <p:spPr>
          <a:xfrm>
            <a:off x="4693519" y="4153867"/>
            <a:ext cx="1864500" cy="12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628"/>
              <a:buFont typeface="Noto Sans"/>
              <a:buNone/>
            </a:pPr>
            <a:r>
              <a:rPr b="1" i="0" lang="es" sz="828" u="none" cap="none" strike="noStrike">
                <a:solidFill>
                  <a:schemeClr val="lt1"/>
                </a:solidFill>
                <a:latin typeface="Lexend"/>
                <a:ea typeface="Lexend"/>
                <a:cs typeface="Lexend"/>
                <a:sym typeface="Lexend"/>
              </a:rPr>
              <a:t>Oportunidad</a:t>
            </a:r>
            <a:endParaRPr b="0" i="0" sz="828" u="none" cap="none" strike="noStrike">
              <a:solidFill>
                <a:schemeClr val="lt1"/>
              </a:solidFill>
              <a:latin typeface="Lexend"/>
              <a:ea typeface="Lexend"/>
              <a:cs typeface="Lexend"/>
              <a:sym typeface="Lexend"/>
            </a:endParaRPr>
          </a:p>
        </p:txBody>
      </p:sp>
      <p:sp>
        <p:nvSpPr>
          <p:cNvPr id="658" name="Google Shape;658;g36d87c73762_0_1449"/>
          <p:cNvSpPr/>
          <p:nvPr/>
        </p:nvSpPr>
        <p:spPr>
          <a:xfrm>
            <a:off x="4693519" y="4311087"/>
            <a:ext cx="1864500" cy="19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DF2F7"/>
              </a:buClr>
              <a:buSzPts val="942"/>
              <a:buFont typeface="Noto Sans"/>
              <a:buNone/>
            </a:pPr>
            <a:r>
              <a:rPr b="1" i="0" lang="es" sz="1542" u="none" cap="none" strike="noStrike">
                <a:solidFill>
                  <a:schemeClr val="lt1"/>
                </a:solidFill>
                <a:latin typeface="Lexend"/>
                <a:ea typeface="Lexend"/>
                <a:cs typeface="Lexend"/>
                <a:sym typeface="Lexend"/>
              </a:rPr>
              <a:t>75</a:t>
            </a:r>
            <a:endParaRPr b="0" i="0" sz="1542" u="none" cap="none" strike="noStrike">
              <a:solidFill>
                <a:schemeClr val="lt1"/>
              </a:solidFill>
              <a:latin typeface="Lexend"/>
              <a:ea typeface="Lexend"/>
              <a:cs typeface="Lexend"/>
              <a:sym typeface="Lexend"/>
            </a:endParaRPr>
          </a:p>
        </p:txBody>
      </p:sp>
      <p:sp>
        <p:nvSpPr>
          <p:cNvPr id="659" name="Google Shape;659;g36d87c73762_0_1449"/>
          <p:cNvSpPr/>
          <p:nvPr/>
        </p:nvSpPr>
        <p:spPr>
          <a:xfrm>
            <a:off x="4693519" y="4532486"/>
            <a:ext cx="1864500" cy="7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771" u="none" cap="none" strike="noStrike">
                <a:solidFill>
                  <a:schemeClr val="lt1"/>
                </a:solidFill>
                <a:latin typeface="Lexend"/>
                <a:ea typeface="Lexend"/>
                <a:cs typeface="Lexend"/>
                <a:sym typeface="Lexend"/>
              </a:rPr>
              <a:t>30% conversión a oportunidad</a:t>
            </a:r>
            <a:endParaRPr b="0" i="0" sz="771" u="none" cap="none" strike="noStrike">
              <a:solidFill>
                <a:schemeClr val="lt1"/>
              </a:solidFill>
              <a:latin typeface="Lexend"/>
              <a:ea typeface="Lexend"/>
              <a:cs typeface="Lexend"/>
              <a:sym typeface="Lexend"/>
            </a:endParaRPr>
          </a:p>
        </p:txBody>
      </p:sp>
      <p:sp>
        <p:nvSpPr>
          <p:cNvPr id="660" name="Google Shape;660;g36d87c73762_0_1449"/>
          <p:cNvSpPr/>
          <p:nvPr/>
        </p:nvSpPr>
        <p:spPr>
          <a:xfrm>
            <a:off x="6715125" y="4068142"/>
            <a:ext cx="2036100" cy="6825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61" name="Google Shape;661;g36d87c73762_0_1449"/>
          <p:cNvSpPr/>
          <p:nvPr/>
        </p:nvSpPr>
        <p:spPr>
          <a:xfrm>
            <a:off x="6800925" y="4172899"/>
            <a:ext cx="1864500" cy="128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628"/>
              <a:buFont typeface="Noto Sans"/>
              <a:buNone/>
            </a:pPr>
            <a:r>
              <a:rPr b="1" i="0" lang="es" sz="828" u="none" cap="none" strike="noStrike">
                <a:solidFill>
                  <a:schemeClr val="lt1"/>
                </a:solidFill>
                <a:latin typeface="Lexend"/>
                <a:ea typeface="Lexend"/>
                <a:cs typeface="Lexend"/>
                <a:sym typeface="Lexend"/>
              </a:rPr>
              <a:t>Cliente</a:t>
            </a:r>
            <a:endParaRPr b="0" i="0" sz="828" u="none" cap="none" strike="noStrike">
              <a:solidFill>
                <a:schemeClr val="lt1"/>
              </a:solidFill>
              <a:latin typeface="Lexend"/>
              <a:ea typeface="Lexend"/>
              <a:cs typeface="Lexend"/>
              <a:sym typeface="Lexend"/>
            </a:endParaRPr>
          </a:p>
        </p:txBody>
      </p:sp>
      <p:sp>
        <p:nvSpPr>
          <p:cNvPr id="662" name="Google Shape;662;g36d87c73762_0_1449"/>
          <p:cNvSpPr/>
          <p:nvPr/>
        </p:nvSpPr>
        <p:spPr>
          <a:xfrm>
            <a:off x="6800925" y="4311087"/>
            <a:ext cx="1864500" cy="192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EDF2F7"/>
              </a:buClr>
              <a:buSzPts val="942"/>
              <a:buFont typeface="Noto Sans"/>
              <a:buNone/>
            </a:pPr>
            <a:r>
              <a:rPr b="1" i="0" lang="es" sz="1542" u="none" cap="none" strike="noStrike">
                <a:solidFill>
                  <a:schemeClr val="lt1"/>
                </a:solidFill>
                <a:latin typeface="Lexend"/>
                <a:ea typeface="Lexend"/>
                <a:cs typeface="Lexend"/>
                <a:sym typeface="Lexend"/>
              </a:rPr>
              <a:t>15</a:t>
            </a:r>
            <a:endParaRPr b="0" i="0" sz="1542" u="none" cap="none" strike="noStrike">
              <a:solidFill>
                <a:schemeClr val="lt1"/>
              </a:solidFill>
              <a:latin typeface="Lexend"/>
              <a:ea typeface="Lexend"/>
              <a:cs typeface="Lexend"/>
              <a:sym typeface="Lexend"/>
            </a:endParaRPr>
          </a:p>
        </p:txBody>
      </p:sp>
      <p:sp>
        <p:nvSpPr>
          <p:cNvPr id="663" name="Google Shape;663;g36d87c73762_0_1449"/>
          <p:cNvSpPr/>
          <p:nvPr/>
        </p:nvSpPr>
        <p:spPr>
          <a:xfrm>
            <a:off x="6800925" y="4551518"/>
            <a:ext cx="1864500" cy="7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471"/>
              <a:buFont typeface="Noto Sans"/>
              <a:buNone/>
            </a:pPr>
            <a:r>
              <a:rPr b="0" i="0" lang="es" sz="771" u="none" cap="none" strike="noStrike">
                <a:solidFill>
                  <a:schemeClr val="lt1"/>
                </a:solidFill>
                <a:latin typeface="Lexend"/>
                <a:ea typeface="Lexend"/>
                <a:cs typeface="Lexend"/>
                <a:sym typeface="Lexend"/>
              </a:rPr>
              <a:t>20% tasa de cierre</a:t>
            </a:r>
            <a:endParaRPr b="0" i="0" sz="771" u="none" cap="none" strike="noStrike">
              <a:solidFill>
                <a:schemeClr val="lt1"/>
              </a:solidFill>
              <a:latin typeface="Lexend"/>
              <a:ea typeface="Lexend"/>
              <a:cs typeface="Lexend"/>
              <a:sym typeface="Lexend"/>
            </a:endParaRPr>
          </a:p>
        </p:txBody>
      </p:sp>
      <p:sp>
        <p:nvSpPr>
          <p:cNvPr id="664" name="Google Shape;664;g36d87c73762_0_1449"/>
          <p:cNvSpPr/>
          <p:nvPr/>
        </p:nvSpPr>
        <p:spPr>
          <a:xfrm>
            <a:off x="392900" y="749050"/>
            <a:ext cx="4878300" cy="350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0" i="0" lang="es" sz="1000" u="none" cap="none" strike="noStrike">
                <a:solidFill>
                  <a:schemeClr val="lt1"/>
                </a:solidFill>
                <a:latin typeface="Lexend"/>
                <a:ea typeface="Lexend"/>
                <a:cs typeface="Lexend"/>
                <a:sym typeface="Lexend"/>
              </a:rPr>
              <a:t>Indica los pasos a seguir para </a:t>
            </a:r>
            <a:r>
              <a:rPr b="1" i="0" lang="es" sz="1000" u="sng" cap="none" strike="noStrike">
                <a:solidFill>
                  <a:schemeClr val="lt1"/>
                </a:solidFill>
                <a:latin typeface="Lexend"/>
                <a:ea typeface="Lexend"/>
                <a:cs typeface="Lexend"/>
                <a:sym typeface="Lexend"/>
                <a:hlinkClick r:id="rId3">
                  <a:extLst>
                    <a:ext uri="{A12FA001-AC4F-418D-AE19-62706E023703}">
                      <ahyp:hlinkClr val="tx"/>
                    </a:ext>
                  </a:extLst>
                </a:hlinkClick>
              </a:rPr>
              <a:t>calificar a los leads</a:t>
            </a:r>
            <a:r>
              <a:rPr b="0" i="0" lang="es" sz="1000" u="none" cap="none" strike="noStrike">
                <a:solidFill>
                  <a:schemeClr val="lt1"/>
                </a:solidFill>
                <a:latin typeface="Lexend"/>
                <a:ea typeface="Lexend"/>
                <a:cs typeface="Lexend"/>
                <a:sym typeface="Lexend"/>
              </a:rPr>
              <a:t> en tu base de datos, para que lleguen a los ejecutivos de cuenta o encargados del equipo de ventas.</a:t>
            </a:r>
            <a:endParaRPr b="0" i="0" sz="1000" u="none" cap="none" strike="noStrike">
              <a:solidFill>
                <a:schemeClr val="lt1"/>
              </a:solidFill>
              <a:latin typeface="Lexend"/>
              <a:ea typeface="Lexend"/>
              <a:cs typeface="Lexend"/>
              <a:sym typeface="Lexend"/>
            </a:endParaRPr>
          </a:p>
        </p:txBody>
      </p:sp>
      <p:pic>
        <p:nvPicPr>
          <p:cNvPr id="665" name="Google Shape;665;g36d87c73762_0_1449"/>
          <p:cNvPicPr preferRelativeResize="0"/>
          <p:nvPr/>
        </p:nvPicPr>
        <p:blipFill rotWithShape="1">
          <a:blip r:embed="rId4">
            <a:alphaModFix/>
          </a:blip>
          <a:srcRect b="0" l="0" r="0" t="0"/>
          <a:stretch/>
        </p:blipFill>
        <p:spPr>
          <a:xfrm>
            <a:off x="5054351" y="2913176"/>
            <a:ext cx="111300" cy="111300"/>
          </a:xfrm>
          <a:prstGeom prst="rect">
            <a:avLst/>
          </a:prstGeom>
          <a:noFill/>
          <a:ln>
            <a:noFill/>
          </a:ln>
        </p:spPr>
      </p:pic>
      <p:pic>
        <p:nvPicPr>
          <p:cNvPr id="666" name="Google Shape;666;g36d87c73762_0_1449"/>
          <p:cNvPicPr preferRelativeResize="0"/>
          <p:nvPr/>
        </p:nvPicPr>
        <p:blipFill rotWithShape="1">
          <a:blip r:embed="rId5">
            <a:alphaModFix/>
          </a:blip>
          <a:srcRect b="0" l="0" r="0" t="0"/>
          <a:stretch/>
        </p:blipFill>
        <p:spPr>
          <a:xfrm>
            <a:off x="5054341" y="1676391"/>
            <a:ext cx="100025" cy="100025"/>
          </a:xfrm>
          <a:prstGeom prst="rect">
            <a:avLst/>
          </a:prstGeom>
          <a:noFill/>
          <a:ln>
            <a:noFill/>
          </a:ln>
        </p:spPr>
      </p:pic>
      <p:pic>
        <p:nvPicPr>
          <p:cNvPr id="667" name="Google Shape;667;g36d87c73762_0_1449"/>
          <p:cNvPicPr preferRelativeResize="0"/>
          <p:nvPr/>
        </p:nvPicPr>
        <p:blipFill rotWithShape="1">
          <a:blip r:embed="rId6">
            <a:alphaModFix/>
          </a:blip>
          <a:srcRect b="0" l="0" r="0" t="0"/>
          <a:stretch/>
        </p:blipFill>
        <p:spPr>
          <a:xfrm>
            <a:off x="588946" y="1794776"/>
            <a:ext cx="100025" cy="100032"/>
          </a:xfrm>
          <a:prstGeom prst="rect">
            <a:avLst/>
          </a:prstGeom>
          <a:noFill/>
          <a:ln>
            <a:noFill/>
          </a:ln>
        </p:spPr>
      </p:pic>
      <p:pic>
        <p:nvPicPr>
          <p:cNvPr id="668" name="Google Shape;668;g36d87c73762_0_1449"/>
          <p:cNvPicPr preferRelativeResize="0"/>
          <p:nvPr/>
        </p:nvPicPr>
        <p:blipFill rotWithShape="1">
          <a:blip r:embed="rId7">
            <a:alphaModFix/>
          </a:blip>
          <a:srcRect b="0" l="0" r="0" t="0"/>
          <a:stretch/>
        </p:blipFill>
        <p:spPr>
          <a:xfrm>
            <a:off x="588952" y="2913172"/>
            <a:ext cx="100025" cy="9773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1E5"/>
        </a:solidFill>
      </p:bgPr>
    </p:bg>
    <p:spTree>
      <p:nvGrpSpPr>
        <p:cNvPr id="673" name="Shape 673"/>
        <p:cNvGrpSpPr/>
        <p:nvPr/>
      </p:nvGrpSpPr>
      <p:grpSpPr>
        <a:xfrm>
          <a:off x="0" y="0"/>
          <a:ext cx="0" cy="0"/>
          <a:chOff x="0" y="0"/>
          <a:chExt cx="0" cy="0"/>
        </a:xfrm>
      </p:grpSpPr>
      <p:sp>
        <p:nvSpPr>
          <p:cNvPr id="674" name="Google Shape;674;g36d87c73762_0_950"/>
          <p:cNvSpPr/>
          <p:nvPr/>
        </p:nvSpPr>
        <p:spPr>
          <a:xfrm>
            <a:off x="169525" y="534650"/>
            <a:ext cx="7273500" cy="3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A4365"/>
              </a:buClr>
              <a:buSzPts val="2025"/>
              <a:buFont typeface="Noto Sans"/>
              <a:buNone/>
            </a:pPr>
            <a:r>
              <a:rPr b="1" i="0" lang="es" sz="2025" u="none" cap="none" strike="noStrike">
                <a:solidFill>
                  <a:srgbClr val="1A365D"/>
                </a:solidFill>
                <a:latin typeface="Lexend"/>
                <a:ea typeface="Lexend"/>
                <a:cs typeface="Lexend"/>
                <a:sym typeface="Lexend"/>
              </a:rPr>
              <a:t>Pronóstico financiero</a:t>
            </a:r>
            <a:endParaRPr b="0" i="0" sz="2025" u="none" cap="none" strike="noStrike">
              <a:solidFill>
                <a:srgbClr val="1A365D"/>
              </a:solidFill>
              <a:latin typeface="Lexend"/>
              <a:ea typeface="Lexend"/>
              <a:cs typeface="Lexend"/>
              <a:sym typeface="Lexend"/>
            </a:endParaRPr>
          </a:p>
        </p:txBody>
      </p:sp>
      <p:sp>
        <p:nvSpPr>
          <p:cNvPr id="675" name="Google Shape;675;g36d87c73762_0_950"/>
          <p:cNvSpPr/>
          <p:nvPr/>
        </p:nvSpPr>
        <p:spPr>
          <a:xfrm>
            <a:off x="4337175" y="1360531"/>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676" name="Google Shape;676;g36d87c73762_0_950"/>
          <p:cNvPicPr preferRelativeResize="0"/>
          <p:nvPr/>
        </p:nvPicPr>
        <p:blipFill rotWithShape="1">
          <a:blip r:embed="rId3">
            <a:alphaModFix/>
          </a:blip>
          <a:srcRect b="0" l="0" r="0" t="0"/>
          <a:stretch/>
        </p:blipFill>
        <p:spPr>
          <a:xfrm>
            <a:off x="4408613" y="1446331"/>
            <a:ext cx="142875" cy="114300"/>
          </a:xfrm>
          <a:prstGeom prst="rect">
            <a:avLst/>
          </a:prstGeom>
          <a:noFill/>
          <a:ln>
            <a:noFill/>
          </a:ln>
        </p:spPr>
      </p:pic>
      <p:sp>
        <p:nvSpPr>
          <p:cNvPr id="677" name="Google Shape;677;g36d87c73762_0_950"/>
          <p:cNvSpPr/>
          <p:nvPr/>
        </p:nvSpPr>
        <p:spPr>
          <a:xfrm>
            <a:off x="4737225" y="1374931"/>
            <a:ext cx="35139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rgbClr val="1A365D"/>
                </a:solidFill>
                <a:latin typeface="Lexend"/>
                <a:ea typeface="Lexend"/>
                <a:cs typeface="Lexend"/>
                <a:sym typeface="Lexend"/>
              </a:rPr>
              <a:t>Métricas de adquisición y retención</a:t>
            </a:r>
            <a:endParaRPr b="0" i="0" sz="1350" u="none" cap="none" strike="noStrike">
              <a:solidFill>
                <a:srgbClr val="1A365D"/>
              </a:solidFill>
              <a:latin typeface="Lexend"/>
              <a:ea typeface="Lexend"/>
              <a:cs typeface="Lexend"/>
              <a:sym typeface="Lexend"/>
            </a:endParaRPr>
          </a:p>
        </p:txBody>
      </p:sp>
      <p:sp>
        <p:nvSpPr>
          <p:cNvPr id="678" name="Google Shape;678;g36d87c73762_0_950"/>
          <p:cNvSpPr/>
          <p:nvPr/>
        </p:nvSpPr>
        <p:spPr>
          <a:xfrm>
            <a:off x="4337175" y="1733112"/>
            <a:ext cx="2253000" cy="2007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79" name="Google Shape;679;g36d87c73762_0_950"/>
          <p:cNvSpPr/>
          <p:nvPr/>
        </p:nvSpPr>
        <p:spPr>
          <a:xfrm>
            <a:off x="5266284" y="2203465"/>
            <a:ext cx="394800" cy="3840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0" name="Google Shape;680;g36d87c73762_0_950"/>
          <p:cNvSpPr/>
          <p:nvPr/>
        </p:nvSpPr>
        <p:spPr>
          <a:xfrm>
            <a:off x="4501619" y="2683318"/>
            <a:ext cx="1923900" cy="384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1800"/>
              <a:buFont typeface="Noto Sans"/>
              <a:buNone/>
            </a:pPr>
            <a:r>
              <a:rPr b="1" i="0" lang="es" sz="1800" u="none" cap="none" strike="noStrike">
                <a:solidFill>
                  <a:schemeClr val="lt1"/>
                </a:solidFill>
                <a:latin typeface="Lexend"/>
                <a:ea typeface="Lexend"/>
                <a:cs typeface="Lexend"/>
                <a:sym typeface="Lexend"/>
              </a:rPr>
              <a:t>$850</a:t>
            </a:r>
            <a:endParaRPr b="0" i="0" sz="1800" u="none" cap="none" strike="noStrike">
              <a:solidFill>
                <a:schemeClr val="lt1"/>
              </a:solidFill>
              <a:latin typeface="Lexend"/>
              <a:ea typeface="Lexend"/>
              <a:cs typeface="Lexend"/>
              <a:sym typeface="Lexend"/>
            </a:endParaRPr>
          </a:p>
        </p:txBody>
      </p:sp>
      <p:sp>
        <p:nvSpPr>
          <p:cNvPr id="681" name="Google Shape;681;g36d87c73762_0_950"/>
          <p:cNvSpPr/>
          <p:nvPr/>
        </p:nvSpPr>
        <p:spPr>
          <a:xfrm>
            <a:off x="4501619" y="3131181"/>
            <a:ext cx="1923900" cy="192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D3748"/>
              </a:buClr>
              <a:buSzPts val="837"/>
              <a:buFont typeface="Noto Sans"/>
              <a:buNone/>
            </a:pPr>
            <a:r>
              <a:rPr b="1" i="0" lang="es" sz="837" u="none" cap="none" strike="noStrike">
                <a:solidFill>
                  <a:schemeClr val="lt2"/>
                </a:solidFill>
                <a:latin typeface="Lexend"/>
                <a:ea typeface="Lexend"/>
                <a:cs typeface="Lexend"/>
                <a:sym typeface="Lexend"/>
              </a:rPr>
              <a:t>CAC (Costo de Adquisición)</a:t>
            </a:r>
            <a:endParaRPr b="1" i="0" sz="837" u="none" cap="none" strike="noStrike">
              <a:solidFill>
                <a:schemeClr val="lt2"/>
              </a:solidFill>
              <a:latin typeface="Lexend"/>
              <a:ea typeface="Lexend"/>
              <a:cs typeface="Lexend"/>
              <a:sym typeface="Lexend"/>
            </a:endParaRPr>
          </a:p>
        </p:txBody>
      </p:sp>
      <p:sp>
        <p:nvSpPr>
          <p:cNvPr id="682" name="Google Shape;682;g36d87c73762_0_950"/>
          <p:cNvSpPr/>
          <p:nvPr/>
        </p:nvSpPr>
        <p:spPr>
          <a:xfrm>
            <a:off x="6721619" y="1733112"/>
            <a:ext cx="2253000" cy="2007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83" name="Google Shape;683;g36d87c73762_0_950"/>
          <p:cNvSpPr/>
          <p:nvPr/>
        </p:nvSpPr>
        <p:spPr>
          <a:xfrm>
            <a:off x="7650721" y="2203465"/>
            <a:ext cx="394800" cy="3840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g36d87c73762_0_950"/>
          <p:cNvSpPr/>
          <p:nvPr/>
        </p:nvSpPr>
        <p:spPr>
          <a:xfrm>
            <a:off x="6886057" y="2683318"/>
            <a:ext cx="1923900" cy="384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1800"/>
              <a:buFont typeface="Noto Sans"/>
              <a:buNone/>
            </a:pPr>
            <a:r>
              <a:rPr b="1" i="0" lang="es" sz="1800" u="none" cap="none" strike="noStrike">
                <a:solidFill>
                  <a:schemeClr val="lt1"/>
                </a:solidFill>
                <a:latin typeface="Lexend"/>
                <a:ea typeface="Lexend"/>
                <a:cs typeface="Lexend"/>
                <a:sym typeface="Lexend"/>
              </a:rPr>
              <a:t>$3,200</a:t>
            </a:r>
            <a:endParaRPr b="0" i="0" sz="1800" u="none" cap="none" strike="noStrike">
              <a:solidFill>
                <a:schemeClr val="lt1"/>
              </a:solidFill>
              <a:latin typeface="Lexend"/>
              <a:ea typeface="Lexend"/>
              <a:cs typeface="Lexend"/>
              <a:sym typeface="Lexend"/>
            </a:endParaRPr>
          </a:p>
        </p:txBody>
      </p:sp>
      <p:sp>
        <p:nvSpPr>
          <p:cNvPr id="685" name="Google Shape;685;g36d87c73762_0_950"/>
          <p:cNvSpPr/>
          <p:nvPr/>
        </p:nvSpPr>
        <p:spPr>
          <a:xfrm>
            <a:off x="6886057" y="3131181"/>
            <a:ext cx="1923900" cy="192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D3748"/>
              </a:buClr>
              <a:buSzPts val="837"/>
              <a:buFont typeface="Noto Sans"/>
              <a:buNone/>
            </a:pPr>
            <a:r>
              <a:rPr b="1" i="0" lang="es" sz="837" u="none" cap="none" strike="noStrike">
                <a:solidFill>
                  <a:schemeClr val="lt2"/>
                </a:solidFill>
                <a:latin typeface="Lexend"/>
                <a:ea typeface="Lexend"/>
                <a:cs typeface="Lexend"/>
                <a:sym typeface="Lexend"/>
              </a:rPr>
              <a:t>CLV (Valor del Ciclo de Vida)</a:t>
            </a:r>
            <a:endParaRPr b="1" i="0" sz="837" u="none" cap="none" strike="noStrike">
              <a:solidFill>
                <a:schemeClr val="lt2"/>
              </a:solidFill>
              <a:latin typeface="Lexend"/>
              <a:ea typeface="Lexend"/>
              <a:cs typeface="Lexend"/>
              <a:sym typeface="Lexend"/>
            </a:endParaRPr>
          </a:p>
        </p:txBody>
      </p:sp>
      <p:sp>
        <p:nvSpPr>
          <p:cNvPr id="686" name="Google Shape;686;g36d87c73762_0_950"/>
          <p:cNvSpPr/>
          <p:nvPr/>
        </p:nvSpPr>
        <p:spPr>
          <a:xfrm>
            <a:off x="169525" y="1360531"/>
            <a:ext cx="285900" cy="285900"/>
          </a:xfrm>
          <a:prstGeom prst="ellipse">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preencoded.png" id="687" name="Google Shape;687;g36d87c73762_0_950"/>
          <p:cNvPicPr preferRelativeResize="0"/>
          <p:nvPr/>
        </p:nvPicPr>
        <p:blipFill rotWithShape="1">
          <a:blip r:embed="rId4">
            <a:alphaModFix/>
          </a:blip>
          <a:srcRect b="0" l="0" r="0" t="0"/>
          <a:stretch/>
        </p:blipFill>
        <p:spPr>
          <a:xfrm>
            <a:off x="269538" y="1446331"/>
            <a:ext cx="85725" cy="114300"/>
          </a:xfrm>
          <a:prstGeom prst="rect">
            <a:avLst/>
          </a:prstGeom>
          <a:noFill/>
          <a:ln>
            <a:noFill/>
          </a:ln>
        </p:spPr>
      </p:pic>
      <p:sp>
        <p:nvSpPr>
          <p:cNvPr id="688" name="Google Shape;688;g36d87c73762_0_950"/>
          <p:cNvSpPr/>
          <p:nvPr/>
        </p:nvSpPr>
        <p:spPr>
          <a:xfrm>
            <a:off x="569575" y="1374931"/>
            <a:ext cx="35739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A365D"/>
              </a:buClr>
              <a:buSzPts val="1350"/>
              <a:buFont typeface="Noto Sans"/>
              <a:buNone/>
            </a:pPr>
            <a:r>
              <a:rPr b="1" i="0" lang="es" sz="1350" u="none" cap="none" strike="noStrike">
                <a:solidFill>
                  <a:srgbClr val="1A365D"/>
                </a:solidFill>
                <a:latin typeface="Lexend"/>
                <a:ea typeface="Lexend"/>
                <a:cs typeface="Lexend"/>
                <a:sym typeface="Lexend"/>
              </a:rPr>
              <a:t>Resumen financiero</a:t>
            </a:r>
            <a:endParaRPr b="0" i="0" sz="1350" u="none" cap="none" strike="noStrike">
              <a:solidFill>
                <a:srgbClr val="1A365D"/>
              </a:solidFill>
              <a:latin typeface="Lexend"/>
              <a:ea typeface="Lexend"/>
              <a:cs typeface="Lexend"/>
              <a:sym typeface="Lexend"/>
            </a:endParaRPr>
          </a:p>
        </p:txBody>
      </p:sp>
      <p:sp>
        <p:nvSpPr>
          <p:cNvPr id="689" name="Google Shape;689;g36d87c73762_0_950"/>
          <p:cNvSpPr/>
          <p:nvPr/>
        </p:nvSpPr>
        <p:spPr>
          <a:xfrm>
            <a:off x="169525" y="1748988"/>
            <a:ext cx="4029000" cy="20073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690" name="Google Shape;690;g36d87c73762_0_950"/>
          <p:cNvSpPr/>
          <p:nvPr/>
        </p:nvSpPr>
        <p:spPr>
          <a:xfrm>
            <a:off x="340975" y="1920438"/>
            <a:ext cx="1532400" cy="267900"/>
          </a:xfrm>
          <a:prstGeom prst="rect">
            <a:avLst/>
          </a:prstGeom>
          <a:noFill/>
          <a:ln>
            <a:noFill/>
          </a:ln>
        </p:spPr>
        <p:txBody>
          <a:bodyPr anchorCtr="0" anchor="ctr" bIns="102100" lIns="8500" spcFirstLastPara="1" rIns="8500" wrap="square" tIns="8500">
            <a:noAutofit/>
          </a:bodyPr>
          <a:lstStyle/>
          <a:p>
            <a:pPr indent="0" lvl="0" marL="0" marR="0" rtl="0" algn="l">
              <a:lnSpc>
                <a:spcPct val="100000"/>
              </a:lnSpc>
              <a:spcBef>
                <a:spcPts val="0"/>
              </a:spcBef>
              <a:spcAft>
                <a:spcPts val="0"/>
              </a:spcAft>
              <a:buClr>
                <a:srgbClr val="4B5563"/>
              </a:buClr>
              <a:buSzPts val="837"/>
              <a:buFont typeface="Noto Sans"/>
              <a:buNone/>
            </a:pPr>
            <a:r>
              <a:rPr b="1" i="0" lang="es" sz="837" u="none" cap="none" strike="noStrike">
                <a:solidFill>
                  <a:srgbClr val="1A365D"/>
                </a:solidFill>
                <a:latin typeface="Lexend"/>
                <a:ea typeface="Lexend"/>
                <a:cs typeface="Lexend"/>
                <a:sym typeface="Lexend"/>
              </a:rPr>
              <a:t>Indicador</a:t>
            </a:r>
            <a:endParaRPr b="0" i="0" sz="837" u="none" cap="none" strike="noStrike">
              <a:solidFill>
                <a:srgbClr val="1A365D"/>
              </a:solidFill>
              <a:latin typeface="Lexend"/>
              <a:ea typeface="Lexend"/>
              <a:cs typeface="Lexend"/>
              <a:sym typeface="Lexend"/>
            </a:endParaRPr>
          </a:p>
        </p:txBody>
      </p:sp>
      <p:sp>
        <p:nvSpPr>
          <p:cNvPr id="691" name="Google Shape;691;g36d87c73762_0_950"/>
          <p:cNvSpPr/>
          <p:nvPr/>
        </p:nvSpPr>
        <p:spPr>
          <a:xfrm>
            <a:off x="1873226" y="1920438"/>
            <a:ext cx="767100" cy="267900"/>
          </a:xfrm>
          <a:prstGeom prst="rect">
            <a:avLst/>
          </a:prstGeom>
          <a:noFill/>
          <a:ln>
            <a:noFill/>
          </a:ln>
        </p:spPr>
        <p:txBody>
          <a:bodyPr anchorCtr="0" anchor="ctr" bIns="102100" lIns="8500" spcFirstLastPara="1" rIns="8500" wrap="square" tIns="8500">
            <a:noAutofit/>
          </a:bodyPr>
          <a:lstStyle/>
          <a:p>
            <a:pPr indent="0" lvl="0" marL="0" marR="0" rtl="0" algn="ctr">
              <a:lnSpc>
                <a:spcPct val="100000"/>
              </a:lnSpc>
              <a:spcBef>
                <a:spcPts val="0"/>
              </a:spcBef>
              <a:spcAft>
                <a:spcPts val="0"/>
              </a:spcAft>
              <a:buClr>
                <a:srgbClr val="4B5563"/>
              </a:buClr>
              <a:buSzPts val="837"/>
              <a:buFont typeface="Noto Sans"/>
              <a:buNone/>
            </a:pPr>
            <a:r>
              <a:rPr b="1" i="0" lang="es" sz="837" u="none" cap="none" strike="noStrike">
                <a:solidFill>
                  <a:srgbClr val="1A365D"/>
                </a:solidFill>
                <a:latin typeface="Lexend"/>
                <a:ea typeface="Lexend"/>
                <a:cs typeface="Lexend"/>
                <a:sym typeface="Lexend"/>
              </a:rPr>
              <a:t>Año 1</a:t>
            </a:r>
            <a:endParaRPr b="0" i="0" sz="837" u="none" cap="none" strike="noStrike">
              <a:solidFill>
                <a:srgbClr val="1A365D"/>
              </a:solidFill>
              <a:latin typeface="Lexend"/>
              <a:ea typeface="Lexend"/>
              <a:cs typeface="Lexend"/>
              <a:sym typeface="Lexend"/>
            </a:endParaRPr>
          </a:p>
        </p:txBody>
      </p:sp>
      <p:sp>
        <p:nvSpPr>
          <p:cNvPr id="692" name="Google Shape;692;g36d87c73762_0_950"/>
          <p:cNvSpPr/>
          <p:nvPr/>
        </p:nvSpPr>
        <p:spPr>
          <a:xfrm>
            <a:off x="2640230" y="1920438"/>
            <a:ext cx="693300" cy="267900"/>
          </a:xfrm>
          <a:prstGeom prst="rect">
            <a:avLst/>
          </a:prstGeom>
          <a:noFill/>
          <a:ln>
            <a:noFill/>
          </a:ln>
        </p:spPr>
        <p:txBody>
          <a:bodyPr anchorCtr="0" anchor="ctr" bIns="102100" lIns="8500" spcFirstLastPara="1" rIns="8500" wrap="square" tIns="8500">
            <a:noAutofit/>
          </a:bodyPr>
          <a:lstStyle/>
          <a:p>
            <a:pPr indent="0" lvl="0" marL="0" marR="0" rtl="0" algn="ctr">
              <a:lnSpc>
                <a:spcPct val="100000"/>
              </a:lnSpc>
              <a:spcBef>
                <a:spcPts val="0"/>
              </a:spcBef>
              <a:spcAft>
                <a:spcPts val="0"/>
              </a:spcAft>
              <a:buClr>
                <a:srgbClr val="4B5563"/>
              </a:buClr>
              <a:buSzPts val="837"/>
              <a:buFont typeface="Noto Sans"/>
              <a:buNone/>
            </a:pPr>
            <a:r>
              <a:rPr b="1" i="0" lang="es" sz="837" u="none" cap="none" strike="noStrike">
                <a:solidFill>
                  <a:srgbClr val="1A365D"/>
                </a:solidFill>
                <a:latin typeface="Lexend"/>
                <a:ea typeface="Lexend"/>
                <a:cs typeface="Lexend"/>
                <a:sym typeface="Lexend"/>
              </a:rPr>
              <a:t>Año 2</a:t>
            </a:r>
            <a:endParaRPr b="0" i="0" sz="837" u="none" cap="none" strike="noStrike">
              <a:solidFill>
                <a:srgbClr val="1A365D"/>
              </a:solidFill>
              <a:latin typeface="Lexend"/>
              <a:ea typeface="Lexend"/>
              <a:cs typeface="Lexend"/>
              <a:sym typeface="Lexend"/>
            </a:endParaRPr>
          </a:p>
        </p:txBody>
      </p:sp>
      <p:sp>
        <p:nvSpPr>
          <p:cNvPr id="693" name="Google Shape;693;g36d87c73762_0_950"/>
          <p:cNvSpPr/>
          <p:nvPr/>
        </p:nvSpPr>
        <p:spPr>
          <a:xfrm>
            <a:off x="3333648" y="1920438"/>
            <a:ext cx="693600" cy="267900"/>
          </a:xfrm>
          <a:prstGeom prst="rect">
            <a:avLst/>
          </a:prstGeom>
          <a:noFill/>
          <a:ln>
            <a:noFill/>
          </a:ln>
        </p:spPr>
        <p:txBody>
          <a:bodyPr anchorCtr="0" anchor="ctr" bIns="102100" lIns="8500" spcFirstLastPara="1" rIns="8500" wrap="square" tIns="8500">
            <a:noAutofit/>
          </a:bodyPr>
          <a:lstStyle/>
          <a:p>
            <a:pPr indent="0" lvl="0" marL="0" marR="0" rtl="0" algn="ctr">
              <a:lnSpc>
                <a:spcPct val="100000"/>
              </a:lnSpc>
              <a:spcBef>
                <a:spcPts val="0"/>
              </a:spcBef>
              <a:spcAft>
                <a:spcPts val="0"/>
              </a:spcAft>
              <a:buClr>
                <a:srgbClr val="4B5563"/>
              </a:buClr>
              <a:buSzPts val="837"/>
              <a:buFont typeface="Noto Sans"/>
              <a:buNone/>
            </a:pPr>
            <a:r>
              <a:rPr b="1" i="0" lang="es" sz="837" u="none" cap="none" strike="noStrike">
                <a:solidFill>
                  <a:srgbClr val="1A365D"/>
                </a:solidFill>
                <a:latin typeface="Lexend"/>
                <a:ea typeface="Lexend"/>
                <a:cs typeface="Lexend"/>
                <a:sym typeface="Lexend"/>
              </a:rPr>
              <a:t>Año 3</a:t>
            </a:r>
            <a:endParaRPr b="0" i="0" sz="837" u="none" cap="none" strike="noStrike">
              <a:solidFill>
                <a:srgbClr val="1A365D"/>
              </a:solidFill>
              <a:latin typeface="Lexend"/>
              <a:ea typeface="Lexend"/>
              <a:cs typeface="Lexend"/>
              <a:sym typeface="Lexend"/>
            </a:endParaRPr>
          </a:p>
        </p:txBody>
      </p:sp>
      <p:sp>
        <p:nvSpPr>
          <p:cNvPr id="694" name="Google Shape;694;g36d87c73762_0_950"/>
          <p:cNvSpPr/>
          <p:nvPr/>
        </p:nvSpPr>
        <p:spPr>
          <a:xfrm>
            <a:off x="340975" y="2188328"/>
            <a:ext cx="1532400" cy="350100"/>
          </a:xfrm>
          <a:prstGeom prst="rect">
            <a:avLst/>
          </a:prstGeom>
          <a:noFill/>
          <a:ln>
            <a:noFill/>
          </a:ln>
        </p:spPr>
        <p:txBody>
          <a:bodyPr anchorCtr="0" anchor="ctr" bIns="102100" lIns="8500" spcFirstLastPara="1" rIns="8500" wrap="square" tIns="102100">
            <a:noAutofit/>
          </a:bodyPr>
          <a:lstStyle/>
          <a:p>
            <a:pPr indent="0" lvl="0" marL="0" marR="0" rtl="0" algn="l">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Ingresos</a:t>
            </a:r>
            <a:endParaRPr b="0" i="0" sz="837" u="none" cap="none" strike="noStrike">
              <a:solidFill>
                <a:srgbClr val="1A365D"/>
              </a:solidFill>
              <a:latin typeface="Lexend"/>
              <a:ea typeface="Lexend"/>
              <a:cs typeface="Lexend"/>
              <a:sym typeface="Lexend"/>
            </a:endParaRPr>
          </a:p>
        </p:txBody>
      </p:sp>
      <p:sp>
        <p:nvSpPr>
          <p:cNvPr id="695" name="Google Shape;695;g36d87c73762_0_950"/>
          <p:cNvSpPr/>
          <p:nvPr/>
        </p:nvSpPr>
        <p:spPr>
          <a:xfrm>
            <a:off x="1873226" y="2188328"/>
            <a:ext cx="767100" cy="3501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$1.2M</a:t>
            </a:r>
            <a:endParaRPr b="0" i="0" sz="837" u="none" cap="none" strike="noStrike">
              <a:solidFill>
                <a:srgbClr val="1A365D"/>
              </a:solidFill>
              <a:latin typeface="Lexend"/>
              <a:ea typeface="Lexend"/>
              <a:cs typeface="Lexend"/>
              <a:sym typeface="Lexend"/>
            </a:endParaRPr>
          </a:p>
        </p:txBody>
      </p:sp>
      <p:sp>
        <p:nvSpPr>
          <p:cNvPr id="696" name="Google Shape;696;g36d87c73762_0_950"/>
          <p:cNvSpPr/>
          <p:nvPr/>
        </p:nvSpPr>
        <p:spPr>
          <a:xfrm>
            <a:off x="2640230" y="2188328"/>
            <a:ext cx="693300" cy="3501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$2.5M</a:t>
            </a:r>
            <a:endParaRPr b="0" i="0" sz="837" u="none" cap="none" strike="noStrike">
              <a:solidFill>
                <a:srgbClr val="1A365D"/>
              </a:solidFill>
              <a:latin typeface="Lexend"/>
              <a:ea typeface="Lexend"/>
              <a:cs typeface="Lexend"/>
              <a:sym typeface="Lexend"/>
            </a:endParaRPr>
          </a:p>
        </p:txBody>
      </p:sp>
      <p:sp>
        <p:nvSpPr>
          <p:cNvPr id="697" name="Google Shape;697;g36d87c73762_0_950"/>
          <p:cNvSpPr/>
          <p:nvPr/>
        </p:nvSpPr>
        <p:spPr>
          <a:xfrm>
            <a:off x="3333648" y="2188328"/>
            <a:ext cx="693600" cy="3501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$4.2M</a:t>
            </a:r>
            <a:endParaRPr b="0" i="0" sz="837" u="none" cap="none" strike="noStrike">
              <a:solidFill>
                <a:srgbClr val="1A365D"/>
              </a:solidFill>
              <a:latin typeface="Lexend"/>
              <a:ea typeface="Lexend"/>
              <a:cs typeface="Lexend"/>
              <a:sym typeface="Lexend"/>
            </a:endParaRPr>
          </a:p>
        </p:txBody>
      </p:sp>
      <p:sp>
        <p:nvSpPr>
          <p:cNvPr id="698" name="Google Shape;698;g36d87c73762_0_950"/>
          <p:cNvSpPr/>
          <p:nvPr/>
        </p:nvSpPr>
        <p:spPr>
          <a:xfrm>
            <a:off x="340975" y="2538372"/>
            <a:ext cx="1532400" cy="350100"/>
          </a:xfrm>
          <a:prstGeom prst="rect">
            <a:avLst/>
          </a:prstGeom>
          <a:noFill/>
          <a:ln>
            <a:noFill/>
          </a:ln>
        </p:spPr>
        <p:txBody>
          <a:bodyPr anchorCtr="0" anchor="ctr" bIns="102100" lIns="8500" spcFirstLastPara="1" rIns="8500" wrap="square" tIns="102100">
            <a:noAutofit/>
          </a:bodyPr>
          <a:lstStyle/>
          <a:p>
            <a:pPr indent="0" lvl="0" marL="0" marR="0" rtl="0" algn="l">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Margen Bruto</a:t>
            </a:r>
            <a:endParaRPr b="0" i="0" sz="837" u="none" cap="none" strike="noStrike">
              <a:solidFill>
                <a:srgbClr val="1A365D"/>
              </a:solidFill>
              <a:latin typeface="Lexend"/>
              <a:ea typeface="Lexend"/>
              <a:cs typeface="Lexend"/>
              <a:sym typeface="Lexend"/>
            </a:endParaRPr>
          </a:p>
        </p:txBody>
      </p:sp>
      <p:sp>
        <p:nvSpPr>
          <p:cNvPr id="699" name="Google Shape;699;g36d87c73762_0_950"/>
          <p:cNvSpPr/>
          <p:nvPr/>
        </p:nvSpPr>
        <p:spPr>
          <a:xfrm>
            <a:off x="1873226" y="2538372"/>
            <a:ext cx="767100" cy="3501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28%</a:t>
            </a:r>
            <a:endParaRPr b="0" i="0" sz="837" u="none" cap="none" strike="noStrike">
              <a:solidFill>
                <a:srgbClr val="1A365D"/>
              </a:solidFill>
              <a:latin typeface="Lexend"/>
              <a:ea typeface="Lexend"/>
              <a:cs typeface="Lexend"/>
              <a:sym typeface="Lexend"/>
            </a:endParaRPr>
          </a:p>
        </p:txBody>
      </p:sp>
      <p:sp>
        <p:nvSpPr>
          <p:cNvPr id="700" name="Google Shape;700;g36d87c73762_0_950"/>
          <p:cNvSpPr/>
          <p:nvPr/>
        </p:nvSpPr>
        <p:spPr>
          <a:xfrm>
            <a:off x="2640230" y="2538372"/>
            <a:ext cx="693300" cy="3501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32%</a:t>
            </a:r>
            <a:endParaRPr b="0" i="0" sz="837" u="none" cap="none" strike="noStrike">
              <a:solidFill>
                <a:srgbClr val="1A365D"/>
              </a:solidFill>
              <a:latin typeface="Lexend"/>
              <a:ea typeface="Lexend"/>
              <a:cs typeface="Lexend"/>
              <a:sym typeface="Lexend"/>
            </a:endParaRPr>
          </a:p>
        </p:txBody>
      </p:sp>
      <p:sp>
        <p:nvSpPr>
          <p:cNvPr id="701" name="Google Shape;701;g36d87c73762_0_950"/>
          <p:cNvSpPr/>
          <p:nvPr/>
        </p:nvSpPr>
        <p:spPr>
          <a:xfrm>
            <a:off x="3333648" y="2538372"/>
            <a:ext cx="693600" cy="3501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35%</a:t>
            </a:r>
            <a:endParaRPr b="0" i="0" sz="837" u="none" cap="none" strike="noStrike">
              <a:solidFill>
                <a:srgbClr val="1A365D"/>
              </a:solidFill>
              <a:latin typeface="Lexend"/>
              <a:ea typeface="Lexend"/>
              <a:cs typeface="Lexend"/>
              <a:sym typeface="Lexend"/>
            </a:endParaRPr>
          </a:p>
        </p:txBody>
      </p:sp>
      <p:sp>
        <p:nvSpPr>
          <p:cNvPr id="702" name="Google Shape;702;g36d87c73762_0_950"/>
          <p:cNvSpPr/>
          <p:nvPr/>
        </p:nvSpPr>
        <p:spPr>
          <a:xfrm>
            <a:off x="340975" y="2888416"/>
            <a:ext cx="1532400" cy="350100"/>
          </a:xfrm>
          <a:prstGeom prst="rect">
            <a:avLst/>
          </a:prstGeom>
          <a:noFill/>
          <a:ln>
            <a:noFill/>
          </a:ln>
        </p:spPr>
        <p:txBody>
          <a:bodyPr anchorCtr="0" anchor="ctr" bIns="102100" lIns="8500" spcFirstLastPara="1" rIns="8500" wrap="square" tIns="102100">
            <a:noAutofit/>
          </a:bodyPr>
          <a:lstStyle/>
          <a:p>
            <a:pPr indent="0" lvl="0" marL="0" marR="0" rtl="0" algn="l">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EBITDA</a:t>
            </a:r>
            <a:endParaRPr b="0" i="0" sz="837" u="none" cap="none" strike="noStrike">
              <a:solidFill>
                <a:srgbClr val="1A365D"/>
              </a:solidFill>
              <a:latin typeface="Lexend"/>
              <a:ea typeface="Lexend"/>
              <a:cs typeface="Lexend"/>
              <a:sym typeface="Lexend"/>
            </a:endParaRPr>
          </a:p>
        </p:txBody>
      </p:sp>
      <p:sp>
        <p:nvSpPr>
          <p:cNvPr id="703" name="Google Shape;703;g36d87c73762_0_950"/>
          <p:cNvSpPr/>
          <p:nvPr/>
        </p:nvSpPr>
        <p:spPr>
          <a:xfrm>
            <a:off x="1873226" y="2888416"/>
            <a:ext cx="767100" cy="3501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-$150K</a:t>
            </a:r>
            <a:endParaRPr b="0" i="0" sz="837" u="none" cap="none" strike="noStrike">
              <a:solidFill>
                <a:srgbClr val="1A365D"/>
              </a:solidFill>
              <a:latin typeface="Lexend"/>
              <a:ea typeface="Lexend"/>
              <a:cs typeface="Lexend"/>
              <a:sym typeface="Lexend"/>
            </a:endParaRPr>
          </a:p>
        </p:txBody>
      </p:sp>
      <p:sp>
        <p:nvSpPr>
          <p:cNvPr id="704" name="Google Shape;704;g36d87c73762_0_950"/>
          <p:cNvSpPr/>
          <p:nvPr/>
        </p:nvSpPr>
        <p:spPr>
          <a:xfrm>
            <a:off x="2640230" y="2888416"/>
            <a:ext cx="693300" cy="3501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$450K</a:t>
            </a:r>
            <a:endParaRPr b="0" i="0" sz="837" u="none" cap="none" strike="noStrike">
              <a:solidFill>
                <a:srgbClr val="1A365D"/>
              </a:solidFill>
              <a:latin typeface="Lexend"/>
              <a:ea typeface="Lexend"/>
              <a:cs typeface="Lexend"/>
              <a:sym typeface="Lexend"/>
            </a:endParaRPr>
          </a:p>
        </p:txBody>
      </p:sp>
      <p:sp>
        <p:nvSpPr>
          <p:cNvPr id="705" name="Google Shape;705;g36d87c73762_0_950"/>
          <p:cNvSpPr/>
          <p:nvPr/>
        </p:nvSpPr>
        <p:spPr>
          <a:xfrm>
            <a:off x="3333648" y="2888416"/>
            <a:ext cx="693600" cy="3501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$1.1M</a:t>
            </a:r>
            <a:endParaRPr b="0" i="0" sz="837" u="none" cap="none" strike="noStrike">
              <a:solidFill>
                <a:srgbClr val="1A365D"/>
              </a:solidFill>
              <a:latin typeface="Lexend"/>
              <a:ea typeface="Lexend"/>
              <a:cs typeface="Lexend"/>
              <a:sym typeface="Lexend"/>
            </a:endParaRPr>
          </a:p>
        </p:txBody>
      </p:sp>
      <p:sp>
        <p:nvSpPr>
          <p:cNvPr id="706" name="Google Shape;706;g36d87c73762_0_950"/>
          <p:cNvSpPr/>
          <p:nvPr/>
        </p:nvSpPr>
        <p:spPr>
          <a:xfrm>
            <a:off x="340975" y="3238459"/>
            <a:ext cx="1532400" cy="346500"/>
          </a:xfrm>
          <a:prstGeom prst="rect">
            <a:avLst/>
          </a:prstGeom>
          <a:noFill/>
          <a:ln>
            <a:noFill/>
          </a:ln>
        </p:spPr>
        <p:txBody>
          <a:bodyPr anchorCtr="0" anchor="ctr" bIns="102100" lIns="8500" spcFirstLastPara="1" rIns="8500" wrap="square" tIns="102100">
            <a:noAutofit/>
          </a:bodyPr>
          <a:lstStyle/>
          <a:p>
            <a:pPr indent="0" lvl="0" marL="0" marR="0" rtl="0" algn="l">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Flujo de Caja</a:t>
            </a:r>
            <a:endParaRPr b="0" i="0" sz="837" u="none" cap="none" strike="noStrike">
              <a:solidFill>
                <a:srgbClr val="1A365D"/>
              </a:solidFill>
              <a:latin typeface="Lexend"/>
              <a:ea typeface="Lexend"/>
              <a:cs typeface="Lexend"/>
              <a:sym typeface="Lexend"/>
            </a:endParaRPr>
          </a:p>
        </p:txBody>
      </p:sp>
      <p:sp>
        <p:nvSpPr>
          <p:cNvPr id="707" name="Google Shape;707;g36d87c73762_0_950"/>
          <p:cNvSpPr/>
          <p:nvPr/>
        </p:nvSpPr>
        <p:spPr>
          <a:xfrm>
            <a:off x="1873226" y="3238459"/>
            <a:ext cx="767100" cy="3465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-$250K</a:t>
            </a:r>
            <a:endParaRPr b="0" i="0" sz="837" u="none" cap="none" strike="noStrike">
              <a:solidFill>
                <a:srgbClr val="1A365D"/>
              </a:solidFill>
              <a:latin typeface="Lexend"/>
              <a:ea typeface="Lexend"/>
              <a:cs typeface="Lexend"/>
              <a:sym typeface="Lexend"/>
            </a:endParaRPr>
          </a:p>
        </p:txBody>
      </p:sp>
      <p:sp>
        <p:nvSpPr>
          <p:cNvPr id="708" name="Google Shape;708;g36d87c73762_0_950"/>
          <p:cNvSpPr/>
          <p:nvPr/>
        </p:nvSpPr>
        <p:spPr>
          <a:xfrm>
            <a:off x="2640230" y="3238459"/>
            <a:ext cx="693300" cy="3465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$320K</a:t>
            </a:r>
            <a:endParaRPr b="0" i="0" sz="837" u="none" cap="none" strike="noStrike">
              <a:solidFill>
                <a:srgbClr val="1A365D"/>
              </a:solidFill>
              <a:latin typeface="Lexend"/>
              <a:ea typeface="Lexend"/>
              <a:cs typeface="Lexend"/>
              <a:sym typeface="Lexend"/>
            </a:endParaRPr>
          </a:p>
        </p:txBody>
      </p:sp>
      <p:sp>
        <p:nvSpPr>
          <p:cNvPr id="709" name="Google Shape;709;g36d87c73762_0_950"/>
          <p:cNvSpPr/>
          <p:nvPr/>
        </p:nvSpPr>
        <p:spPr>
          <a:xfrm>
            <a:off x="3333648" y="3238459"/>
            <a:ext cx="693600" cy="346500"/>
          </a:xfrm>
          <a:prstGeom prst="rect">
            <a:avLst/>
          </a:prstGeom>
          <a:noFill/>
          <a:ln>
            <a:noFill/>
          </a:ln>
        </p:spPr>
        <p:txBody>
          <a:bodyPr anchorCtr="0" anchor="ctr" bIns="102100" lIns="8500" spcFirstLastPara="1" rIns="8500" wrap="square" tIns="102100">
            <a:noAutofit/>
          </a:bodyPr>
          <a:lstStyle/>
          <a:p>
            <a:pPr indent="0" lvl="0" marL="0" marR="0" rtl="0" algn="ctr">
              <a:lnSpc>
                <a:spcPct val="100000"/>
              </a:lnSpc>
              <a:spcBef>
                <a:spcPts val="0"/>
              </a:spcBef>
              <a:spcAft>
                <a:spcPts val="0"/>
              </a:spcAft>
              <a:buClr>
                <a:srgbClr val="1F2937"/>
              </a:buClr>
              <a:buSzPts val="837"/>
              <a:buFont typeface="Noto Sans"/>
              <a:buNone/>
            </a:pPr>
            <a:r>
              <a:rPr b="0" i="0" lang="es" sz="837" u="none" cap="none" strike="noStrike">
                <a:solidFill>
                  <a:srgbClr val="1A365D"/>
                </a:solidFill>
                <a:latin typeface="Lexend"/>
                <a:ea typeface="Lexend"/>
                <a:cs typeface="Lexend"/>
                <a:sym typeface="Lexend"/>
              </a:rPr>
              <a:t>$950K</a:t>
            </a:r>
            <a:endParaRPr b="0" i="0" sz="837" u="none" cap="none" strike="noStrike">
              <a:solidFill>
                <a:srgbClr val="1A365D"/>
              </a:solidFill>
              <a:latin typeface="Lexend"/>
              <a:ea typeface="Lexend"/>
              <a:cs typeface="Lexend"/>
              <a:sym typeface="Lexend"/>
            </a:endParaRPr>
          </a:p>
        </p:txBody>
      </p:sp>
      <p:sp>
        <p:nvSpPr>
          <p:cNvPr id="710" name="Google Shape;710;g36d87c73762_0_950"/>
          <p:cNvSpPr/>
          <p:nvPr/>
        </p:nvSpPr>
        <p:spPr>
          <a:xfrm>
            <a:off x="5682960" y="3969312"/>
            <a:ext cx="1602900" cy="7134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11" name="Google Shape;711;g36d87c73762_0_950"/>
          <p:cNvSpPr/>
          <p:nvPr/>
        </p:nvSpPr>
        <p:spPr>
          <a:xfrm>
            <a:off x="5754360" y="4100338"/>
            <a:ext cx="1460100" cy="17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837"/>
              <a:buFont typeface="Noto Sans"/>
              <a:buNone/>
            </a:pPr>
            <a:r>
              <a:rPr b="1" i="0" lang="es" sz="1300" u="none" cap="none" strike="noStrike">
                <a:solidFill>
                  <a:schemeClr val="lt1"/>
                </a:solidFill>
                <a:latin typeface="Lexend"/>
                <a:ea typeface="Lexend"/>
                <a:cs typeface="Lexend"/>
                <a:sym typeface="Lexend"/>
              </a:rPr>
              <a:t>25%</a:t>
            </a:r>
            <a:endParaRPr b="0" i="0" sz="1300" u="none" cap="none" strike="noStrike">
              <a:solidFill>
                <a:schemeClr val="lt1"/>
              </a:solidFill>
              <a:latin typeface="Lexend"/>
              <a:ea typeface="Lexend"/>
              <a:cs typeface="Lexend"/>
              <a:sym typeface="Lexend"/>
            </a:endParaRPr>
          </a:p>
        </p:txBody>
      </p:sp>
      <p:sp>
        <p:nvSpPr>
          <p:cNvPr id="712" name="Google Shape;712;g36d87c73762_0_950"/>
          <p:cNvSpPr/>
          <p:nvPr/>
        </p:nvSpPr>
        <p:spPr>
          <a:xfrm>
            <a:off x="5754360" y="4317531"/>
            <a:ext cx="1460100" cy="78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523"/>
              <a:buFont typeface="Noto Sans"/>
              <a:buNone/>
            </a:pPr>
            <a:r>
              <a:rPr b="1" i="0" lang="es" sz="900" u="none" cap="none" strike="noStrike">
                <a:solidFill>
                  <a:schemeClr val="lt1"/>
                </a:solidFill>
                <a:latin typeface="Lexend"/>
                <a:ea typeface="Lexend"/>
                <a:cs typeface="Lexend"/>
                <a:sym typeface="Lexend"/>
              </a:rPr>
              <a:t>Margen EBITDA</a:t>
            </a:r>
            <a:endParaRPr b="1" i="0" sz="900" u="none" cap="none" strike="noStrike">
              <a:solidFill>
                <a:schemeClr val="lt1"/>
              </a:solidFill>
              <a:latin typeface="Lexend"/>
              <a:ea typeface="Lexend"/>
              <a:cs typeface="Lexend"/>
              <a:sym typeface="Lexend"/>
            </a:endParaRPr>
          </a:p>
        </p:txBody>
      </p:sp>
      <p:sp>
        <p:nvSpPr>
          <p:cNvPr id="713" name="Google Shape;713;g36d87c73762_0_950"/>
          <p:cNvSpPr/>
          <p:nvPr/>
        </p:nvSpPr>
        <p:spPr>
          <a:xfrm>
            <a:off x="6013260" y="4500788"/>
            <a:ext cx="942300" cy="8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19"/>
              <a:buFont typeface="Noto Sans"/>
              <a:buNone/>
            </a:pPr>
            <a:r>
              <a:rPr b="1" i="0" lang="es" sz="700" u="none" cap="none" strike="noStrike">
                <a:solidFill>
                  <a:schemeClr val="lt2"/>
                </a:solidFill>
                <a:latin typeface="Lexend"/>
                <a:ea typeface="Lexend"/>
                <a:cs typeface="Lexend"/>
                <a:sym typeface="Lexend"/>
              </a:rPr>
              <a:t>Meta</a:t>
            </a:r>
            <a:endParaRPr b="1" i="0" sz="700" u="none" cap="none" strike="noStrike">
              <a:solidFill>
                <a:schemeClr val="lt2"/>
              </a:solidFill>
              <a:latin typeface="Lexend"/>
              <a:ea typeface="Lexend"/>
              <a:cs typeface="Lexend"/>
              <a:sym typeface="Lexend"/>
            </a:endParaRPr>
          </a:p>
        </p:txBody>
      </p:sp>
      <p:sp>
        <p:nvSpPr>
          <p:cNvPr id="714" name="Google Shape;714;g36d87c73762_0_950"/>
          <p:cNvSpPr/>
          <p:nvPr/>
        </p:nvSpPr>
        <p:spPr>
          <a:xfrm>
            <a:off x="7371729" y="3969312"/>
            <a:ext cx="1602900" cy="7134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15" name="Google Shape;715;g36d87c73762_0_950"/>
          <p:cNvSpPr/>
          <p:nvPr/>
        </p:nvSpPr>
        <p:spPr>
          <a:xfrm>
            <a:off x="7443129" y="4100338"/>
            <a:ext cx="1460100" cy="17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837"/>
              <a:buFont typeface="Noto Sans"/>
              <a:buNone/>
            </a:pPr>
            <a:r>
              <a:rPr b="1" i="0" lang="es" sz="1300" u="none" cap="none" strike="noStrike">
                <a:solidFill>
                  <a:schemeClr val="lt1"/>
                </a:solidFill>
                <a:latin typeface="Lexend"/>
                <a:ea typeface="Lexend"/>
                <a:cs typeface="Lexend"/>
                <a:sym typeface="Lexend"/>
              </a:rPr>
              <a:t>150</a:t>
            </a:r>
            <a:endParaRPr b="0" i="0" sz="1300" u="none" cap="none" strike="noStrike">
              <a:solidFill>
                <a:schemeClr val="lt1"/>
              </a:solidFill>
              <a:latin typeface="Lexend"/>
              <a:ea typeface="Lexend"/>
              <a:cs typeface="Lexend"/>
              <a:sym typeface="Lexend"/>
            </a:endParaRPr>
          </a:p>
        </p:txBody>
      </p:sp>
      <p:sp>
        <p:nvSpPr>
          <p:cNvPr id="716" name="Google Shape;716;g36d87c73762_0_950"/>
          <p:cNvSpPr/>
          <p:nvPr/>
        </p:nvSpPr>
        <p:spPr>
          <a:xfrm>
            <a:off x="7443129" y="4317531"/>
            <a:ext cx="1460100" cy="78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523"/>
              <a:buFont typeface="Noto Sans"/>
              <a:buNone/>
            </a:pPr>
            <a:r>
              <a:rPr b="1" i="0" lang="es" sz="900" u="none" cap="none" strike="noStrike">
                <a:solidFill>
                  <a:schemeClr val="lt1"/>
                </a:solidFill>
                <a:latin typeface="Lexend"/>
                <a:ea typeface="Lexend"/>
                <a:cs typeface="Lexend"/>
                <a:sym typeface="Lexend"/>
              </a:rPr>
              <a:t>Nuevos Clientes</a:t>
            </a:r>
            <a:endParaRPr b="1" i="0" sz="900" u="none" cap="none" strike="noStrike">
              <a:solidFill>
                <a:schemeClr val="lt1"/>
              </a:solidFill>
              <a:latin typeface="Lexend"/>
              <a:ea typeface="Lexend"/>
              <a:cs typeface="Lexend"/>
              <a:sym typeface="Lexend"/>
            </a:endParaRPr>
          </a:p>
        </p:txBody>
      </p:sp>
      <p:sp>
        <p:nvSpPr>
          <p:cNvPr id="717" name="Google Shape;717;g36d87c73762_0_950"/>
          <p:cNvSpPr/>
          <p:nvPr/>
        </p:nvSpPr>
        <p:spPr>
          <a:xfrm>
            <a:off x="7676829" y="4500788"/>
            <a:ext cx="992700" cy="8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19"/>
              <a:buFont typeface="Noto Sans"/>
              <a:buNone/>
            </a:pPr>
            <a:r>
              <a:rPr b="1" i="0" lang="es" sz="700" u="none" cap="none" strike="noStrike">
                <a:solidFill>
                  <a:schemeClr val="lt2"/>
                </a:solidFill>
                <a:latin typeface="Lexend"/>
                <a:ea typeface="Lexend"/>
                <a:cs typeface="Lexend"/>
                <a:sym typeface="Lexend"/>
              </a:rPr>
              <a:t>Año 1</a:t>
            </a:r>
            <a:endParaRPr b="1" i="0" sz="700" u="none" cap="none" strike="noStrike">
              <a:solidFill>
                <a:schemeClr val="lt2"/>
              </a:solidFill>
              <a:latin typeface="Lexend"/>
              <a:ea typeface="Lexend"/>
              <a:cs typeface="Lexend"/>
              <a:sym typeface="Lexend"/>
            </a:endParaRPr>
          </a:p>
        </p:txBody>
      </p:sp>
      <p:sp>
        <p:nvSpPr>
          <p:cNvPr id="718" name="Google Shape;718;g36d87c73762_0_950"/>
          <p:cNvSpPr/>
          <p:nvPr/>
        </p:nvSpPr>
        <p:spPr>
          <a:xfrm>
            <a:off x="169525" y="3970298"/>
            <a:ext cx="1602900" cy="711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19" name="Google Shape;719;g36d87c73762_0_950"/>
          <p:cNvSpPr/>
          <p:nvPr/>
        </p:nvSpPr>
        <p:spPr>
          <a:xfrm>
            <a:off x="237775" y="4089111"/>
            <a:ext cx="1466400" cy="170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1046"/>
              <a:buFont typeface="Noto Sans"/>
              <a:buNone/>
            </a:pPr>
            <a:r>
              <a:rPr b="1" i="0" lang="es" sz="1300" u="none" cap="none" strike="noStrike">
                <a:solidFill>
                  <a:schemeClr val="lt1"/>
                </a:solidFill>
                <a:latin typeface="Lexend"/>
                <a:ea typeface="Lexend"/>
                <a:cs typeface="Lexend"/>
                <a:sym typeface="Lexend"/>
              </a:rPr>
              <a:t>$6.7M</a:t>
            </a:r>
            <a:endParaRPr b="0" i="0" sz="1300" u="none" cap="none" strike="noStrike">
              <a:solidFill>
                <a:schemeClr val="lt1"/>
              </a:solidFill>
              <a:latin typeface="Lexend"/>
              <a:ea typeface="Lexend"/>
              <a:cs typeface="Lexend"/>
              <a:sym typeface="Lexend"/>
            </a:endParaRPr>
          </a:p>
        </p:txBody>
      </p:sp>
      <p:sp>
        <p:nvSpPr>
          <p:cNvPr id="720" name="Google Shape;720;g36d87c73762_0_950"/>
          <p:cNvSpPr/>
          <p:nvPr/>
        </p:nvSpPr>
        <p:spPr>
          <a:xfrm>
            <a:off x="237775" y="4312921"/>
            <a:ext cx="1466400" cy="93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575"/>
              <a:buFont typeface="Noto Sans"/>
              <a:buNone/>
            </a:pPr>
            <a:r>
              <a:rPr b="1" i="0" lang="es" sz="900" u="none" cap="none" strike="noStrike">
                <a:solidFill>
                  <a:schemeClr val="lt1"/>
                </a:solidFill>
                <a:latin typeface="Lexend"/>
                <a:ea typeface="Lexend"/>
                <a:cs typeface="Lexend"/>
                <a:sym typeface="Lexend"/>
              </a:rPr>
              <a:t>Ingresos Acumulados</a:t>
            </a:r>
            <a:endParaRPr b="1" i="0" sz="900" u="none" cap="none" strike="noStrike">
              <a:solidFill>
                <a:schemeClr val="lt1"/>
              </a:solidFill>
              <a:latin typeface="Lexend"/>
              <a:ea typeface="Lexend"/>
              <a:cs typeface="Lexend"/>
              <a:sym typeface="Lexend"/>
            </a:endParaRPr>
          </a:p>
        </p:txBody>
      </p:sp>
      <p:sp>
        <p:nvSpPr>
          <p:cNvPr id="721" name="Google Shape;721;g36d87c73762_0_950"/>
          <p:cNvSpPr/>
          <p:nvPr/>
        </p:nvSpPr>
        <p:spPr>
          <a:xfrm>
            <a:off x="587425" y="4508763"/>
            <a:ext cx="767100" cy="76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71"/>
              <a:buFont typeface="Noto Sans"/>
              <a:buNone/>
            </a:pPr>
            <a:r>
              <a:rPr b="1" i="0" lang="es" sz="700" u="none" cap="none" strike="noStrike">
                <a:solidFill>
                  <a:schemeClr val="lt2"/>
                </a:solidFill>
                <a:latin typeface="Lexend"/>
                <a:ea typeface="Lexend"/>
                <a:cs typeface="Lexend"/>
                <a:sym typeface="Lexend"/>
              </a:rPr>
              <a:t>3 años</a:t>
            </a:r>
            <a:endParaRPr b="1" i="0" sz="700" u="none" cap="none" strike="noStrike">
              <a:solidFill>
                <a:schemeClr val="lt2"/>
              </a:solidFill>
              <a:latin typeface="Lexend"/>
              <a:ea typeface="Lexend"/>
              <a:cs typeface="Lexend"/>
              <a:sym typeface="Lexend"/>
            </a:endParaRPr>
          </a:p>
        </p:txBody>
      </p:sp>
      <p:sp>
        <p:nvSpPr>
          <p:cNvPr id="722" name="Google Shape;722;g36d87c73762_0_950"/>
          <p:cNvSpPr/>
          <p:nvPr/>
        </p:nvSpPr>
        <p:spPr>
          <a:xfrm>
            <a:off x="1891921" y="3970298"/>
            <a:ext cx="1720200" cy="711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23" name="Google Shape;723;g36d87c73762_0_950"/>
          <p:cNvSpPr/>
          <p:nvPr/>
        </p:nvSpPr>
        <p:spPr>
          <a:xfrm>
            <a:off x="1965271" y="4098906"/>
            <a:ext cx="1573500" cy="170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1046"/>
              <a:buFont typeface="Noto Sans"/>
              <a:buNone/>
            </a:pPr>
            <a:r>
              <a:rPr b="1" i="0" lang="es" sz="1300" u="none" cap="none" strike="noStrike">
                <a:solidFill>
                  <a:schemeClr val="lt1"/>
                </a:solidFill>
                <a:latin typeface="Lexend"/>
                <a:ea typeface="Lexend"/>
                <a:cs typeface="Lexend"/>
                <a:sym typeface="Lexend"/>
              </a:rPr>
              <a:t>18 meses</a:t>
            </a:r>
            <a:endParaRPr b="0" i="0" sz="1300" u="none" cap="none" strike="noStrike">
              <a:solidFill>
                <a:schemeClr val="lt1"/>
              </a:solidFill>
              <a:latin typeface="Lexend"/>
              <a:ea typeface="Lexend"/>
              <a:cs typeface="Lexend"/>
              <a:sym typeface="Lexend"/>
            </a:endParaRPr>
          </a:p>
        </p:txBody>
      </p:sp>
      <p:sp>
        <p:nvSpPr>
          <p:cNvPr id="724" name="Google Shape;724;g36d87c73762_0_950"/>
          <p:cNvSpPr/>
          <p:nvPr/>
        </p:nvSpPr>
        <p:spPr>
          <a:xfrm>
            <a:off x="1965271" y="4322701"/>
            <a:ext cx="1573500" cy="939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575"/>
              <a:buFont typeface="Noto Sans"/>
              <a:buNone/>
            </a:pPr>
            <a:r>
              <a:rPr b="1" i="0" lang="es" sz="900" u="none" cap="none" strike="noStrike">
                <a:solidFill>
                  <a:schemeClr val="lt1"/>
                </a:solidFill>
                <a:latin typeface="Lexend"/>
                <a:ea typeface="Lexend"/>
                <a:cs typeface="Lexend"/>
                <a:sym typeface="Lexend"/>
              </a:rPr>
              <a:t>Tiempo Equilibrio</a:t>
            </a:r>
            <a:endParaRPr b="1" i="0" sz="900" u="none" cap="none" strike="noStrike">
              <a:solidFill>
                <a:schemeClr val="lt1"/>
              </a:solidFill>
              <a:latin typeface="Lexend"/>
              <a:ea typeface="Lexend"/>
              <a:cs typeface="Lexend"/>
              <a:sym typeface="Lexend"/>
            </a:endParaRPr>
          </a:p>
        </p:txBody>
      </p:sp>
      <p:sp>
        <p:nvSpPr>
          <p:cNvPr id="725" name="Google Shape;725;g36d87c73762_0_950"/>
          <p:cNvSpPr/>
          <p:nvPr/>
        </p:nvSpPr>
        <p:spPr>
          <a:xfrm>
            <a:off x="2294521" y="4518538"/>
            <a:ext cx="915000" cy="76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71"/>
              <a:buFont typeface="Noto Sans"/>
              <a:buNone/>
            </a:pPr>
            <a:r>
              <a:rPr b="1" i="0" lang="es" sz="700" u="none" cap="none" strike="noStrike">
                <a:solidFill>
                  <a:schemeClr val="lt2"/>
                </a:solidFill>
                <a:latin typeface="Lexend"/>
                <a:ea typeface="Lexend"/>
                <a:cs typeface="Lexend"/>
                <a:sym typeface="Lexend"/>
              </a:rPr>
              <a:t>Proyectado</a:t>
            </a:r>
            <a:endParaRPr b="1" i="0" sz="700" u="none" cap="none" strike="noStrike">
              <a:solidFill>
                <a:schemeClr val="lt2"/>
              </a:solidFill>
              <a:latin typeface="Lexend"/>
              <a:ea typeface="Lexend"/>
              <a:cs typeface="Lexend"/>
              <a:sym typeface="Lexend"/>
            </a:endParaRPr>
          </a:p>
        </p:txBody>
      </p:sp>
      <p:sp>
        <p:nvSpPr>
          <p:cNvPr id="726" name="Google Shape;726;g36d87c73762_0_950"/>
          <p:cNvSpPr/>
          <p:nvPr/>
        </p:nvSpPr>
        <p:spPr>
          <a:xfrm>
            <a:off x="3795392" y="3970298"/>
            <a:ext cx="1720500" cy="711300"/>
          </a:xfrm>
          <a:prstGeom prst="rect">
            <a:avLst/>
          </a:prstGeom>
          <a:solidFill>
            <a:srgbClr val="FF6E4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27" name="Google Shape;727;g36d87c73762_0_950"/>
          <p:cNvSpPr/>
          <p:nvPr/>
        </p:nvSpPr>
        <p:spPr>
          <a:xfrm>
            <a:off x="3868742" y="4098918"/>
            <a:ext cx="1573800" cy="1707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1046"/>
              <a:buFont typeface="Noto Sans"/>
              <a:buNone/>
            </a:pPr>
            <a:r>
              <a:rPr b="1" i="0" lang="es" sz="1300" u="none" cap="none" strike="noStrike">
                <a:solidFill>
                  <a:schemeClr val="lt1"/>
                </a:solidFill>
                <a:latin typeface="Lexend"/>
                <a:ea typeface="Lexend"/>
                <a:cs typeface="Lexend"/>
                <a:sym typeface="Lexend"/>
              </a:rPr>
              <a:t>35%</a:t>
            </a:r>
            <a:endParaRPr b="0" i="0" sz="1300" u="none" cap="none" strike="noStrike">
              <a:solidFill>
                <a:schemeClr val="lt1"/>
              </a:solidFill>
              <a:latin typeface="Lexend"/>
              <a:ea typeface="Lexend"/>
              <a:cs typeface="Lexend"/>
              <a:sym typeface="Lexend"/>
            </a:endParaRPr>
          </a:p>
        </p:txBody>
      </p:sp>
      <p:sp>
        <p:nvSpPr>
          <p:cNvPr id="728" name="Google Shape;728;g36d87c73762_0_950"/>
          <p:cNvSpPr/>
          <p:nvPr/>
        </p:nvSpPr>
        <p:spPr>
          <a:xfrm>
            <a:off x="3868742" y="4322747"/>
            <a:ext cx="1573800" cy="9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CBD5E0"/>
              </a:buClr>
              <a:buSzPts val="575"/>
              <a:buFont typeface="Noto Sans"/>
              <a:buNone/>
            </a:pPr>
            <a:r>
              <a:rPr b="1" i="0" lang="es" sz="900" u="none" cap="none" strike="noStrike">
                <a:solidFill>
                  <a:schemeClr val="lt1"/>
                </a:solidFill>
                <a:latin typeface="Lexend"/>
                <a:ea typeface="Lexend"/>
                <a:cs typeface="Lexend"/>
                <a:sym typeface="Lexend"/>
              </a:rPr>
              <a:t>Margen Bruto</a:t>
            </a:r>
            <a:endParaRPr b="1" i="0" sz="900" u="none" cap="none" strike="noStrike">
              <a:solidFill>
                <a:schemeClr val="lt1"/>
              </a:solidFill>
              <a:latin typeface="Lexend"/>
              <a:ea typeface="Lexend"/>
              <a:cs typeface="Lexend"/>
              <a:sym typeface="Lexend"/>
            </a:endParaRPr>
          </a:p>
        </p:txBody>
      </p:sp>
      <p:sp>
        <p:nvSpPr>
          <p:cNvPr id="729" name="Google Shape;729;g36d87c73762_0_950"/>
          <p:cNvSpPr/>
          <p:nvPr/>
        </p:nvSpPr>
        <p:spPr>
          <a:xfrm>
            <a:off x="4215242" y="4536163"/>
            <a:ext cx="880800" cy="96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71"/>
              <a:buFont typeface="Noto Sans"/>
              <a:buNone/>
            </a:pPr>
            <a:r>
              <a:rPr b="1" i="0" lang="es" sz="700" u="none" cap="none" strike="noStrike">
                <a:solidFill>
                  <a:schemeClr val="lt2"/>
                </a:solidFill>
                <a:latin typeface="Lexend"/>
                <a:ea typeface="Lexend"/>
                <a:cs typeface="Lexend"/>
                <a:sym typeface="Lexend"/>
              </a:rPr>
              <a:t>Año 3</a:t>
            </a:r>
            <a:endParaRPr b="1" i="0" sz="700" u="none" cap="none" strike="noStrike">
              <a:solidFill>
                <a:schemeClr val="lt2"/>
              </a:solidFill>
              <a:latin typeface="Lexend"/>
              <a:ea typeface="Lexend"/>
              <a:cs typeface="Lexend"/>
              <a:sym typeface="Lexend"/>
            </a:endParaRPr>
          </a:p>
        </p:txBody>
      </p:sp>
      <p:sp>
        <p:nvSpPr>
          <p:cNvPr id="730" name="Google Shape;730;g36d87c73762_0_950"/>
          <p:cNvSpPr/>
          <p:nvPr/>
        </p:nvSpPr>
        <p:spPr>
          <a:xfrm>
            <a:off x="169525" y="982673"/>
            <a:ext cx="8805000" cy="28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dk1"/>
              </a:buClr>
              <a:buSzPts val="1100"/>
              <a:buFont typeface="Arial"/>
              <a:buNone/>
            </a:pPr>
            <a:r>
              <a:rPr b="0" i="0" lang="es" sz="900" u="none" cap="none" strike="noStrike">
                <a:solidFill>
                  <a:srgbClr val="1A365D"/>
                </a:solidFill>
                <a:latin typeface="Lexend"/>
                <a:ea typeface="Lexend"/>
                <a:cs typeface="Lexend"/>
                <a:sym typeface="Lexend"/>
              </a:rPr>
              <a:t>Estas cifras deben estar basadas en datos históricos y supuestos claros, permitiendo evaluar la viabilidad económica del plan y guiar decisiones clave a medida que el negocio crece.</a:t>
            </a:r>
            <a:endParaRPr b="0" i="0" sz="900" u="none" cap="none" strike="noStrike">
              <a:solidFill>
                <a:srgbClr val="1A365D"/>
              </a:solidFill>
              <a:latin typeface="Lexend"/>
              <a:ea typeface="Lexend"/>
              <a:cs typeface="Lexend"/>
              <a:sym typeface="Lexend"/>
            </a:endParaRPr>
          </a:p>
        </p:txBody>
      </p:sp>
      <p:pic>
        <p:nvPicPr>
          <p:cNvPr id="731" name="Google Shape;731;g36d87c73762_0_950"/>
          <p:cNvPicPr preferRelativeResize="0"/>
          <p:nvPr/>
        </p:nvPicPr>
        <p:blipFill rotWithShape="1">
          <a:blip r:embed="rId5">
            <a:alphaModFix/>
          </a:blip>
          <a:srcRect b="0" l="0" r="0" t="0"/>
          <a:stretch/>
        </p:blipFill>
        <p:spPr>
          <a:xfrm>
            <a:off x="7760028" y="2307853"/>
            <a:ext cx="176200" cy="176200"/>
          </a:xfrm>
          <a:prstGeom prst="rect">
            <a:avLst/>
          </a:prstGeom>
          <a:noFill/>
          <a:ln>
            <a:noFill/>
          </a:ln>
        </p:spPr>
      </p:pic>
      <p:pic>
        <p:nvPicPr>
          <p:cNvPr id="732" name="Google Shape;732;g36d87c73762_0_950"/>
          <p:cNvPicPr preferRelativeResize="0"/>
          <p:nvPr/>
        </p:nvPicPr>
        <p:blipFill rotWithShape="1">
          <a:blip r:embed="rId6">
            <a:alphaModFix/>
          </a:blip>
          <a:srcRect b="0" l="0" r="0" t="0"/>
          <a:stretch/>
        </p:blipFill>
        <p:spPr>
          <a:xfrm>
            <a:off x="5414402" y="2307300"/>
            <a:ext cx="91350" cy="176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1E5"/>
        </a:solidFill>
      </p:bgPr>
    </p:bg>
    <p:spTree>
      <p:nvGrpSpPr>
        <p:cNvPr id="737" name="Shape 737"/>
        <p:cNvGrpSpPr/>
        <p:nvPr/>
      </p:nvGrpSpPr>
      <p:grpSpPr>
        <a:xfrm>
          <a:off x="0" y="0"/>
          <a:ext cx="0" cy="0"/>
          <a:chOff x="0" y="0"/>
          <a:chExt cx="0" cy="0"/>
        </a:xfrm>
      </p:grpSpPr>
      <p:sp>
        <p:nvSpPr>
          <p:cNvPr id="738" name="Google Shape;738;g36d87c73762_0_1082"/>
          <p:cNvSpPr/>
          <p:nvPr/>
        </p:nvSpPr>
        <p:spPr>
          <a:xfrm>
            <a:off x="444250" y="446752"/>
            <a:ext cx="3411000" cy="546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A4365"/>
              </a:buClr>
              <a:buSzPts val="2867"/>
              <a:buFont typeface="Noto Sans"/>
              <a:buNone/>
            </a:pPr>
            <a:r>
              <a:rPr b="1" i="0" lang="es" sz="2866" u="none" cap="none" strike="noStrike">
                <a:solidFill>
                  <a:srgbClr val="1A365D"/>
                </a:solidFill>
                <a:latin typeface="Lexend"/>
                <a:ea typeface="Lexend"/>
                <a:cs typeface="Lexend"/>
                <a:sym typeface="Lexend"/>
              </a:rPr>
              <a:t>KPIs de éxito</a:t>
            </a:r>
            <a:endParaRPr b="0" i="0" sz="2866" u="none" cap="none" strike="noStrike">
              <a:solidFill>
                <a:srgbClr val="1A365D"/>
              </a:solidFill>
              <a:latin typeface="Lexend"/>
              <a:ea typeface="Lexend"/>
              <a:cs typeface="Lexend"/>
              <a:sym typeface="Lexend"/>
            </a:endParaRPr>
          </a:p>
        </p:txBody>
      </p:sp>
      <p:sp>
        <p:nvSpPr>
          <p:cNvPr id="739" name="Google Shape;739;g36d87c73762_0_1082"/>
          <p:cNvSpPr/>
          <p:nvPr/>
        </p:nvSpPr>
        <p:spPr>
          <a:xfrm>
            <a:off x="391025" y="910044"/>
            <a:ext cx="4208100" cy="344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1333"/>
              <a:buFont typeface="Noto Sans"/>
              <a:buNone/>
            </a:pPr>
            <a:r>
              <a:rPr b="1" i="0" lang="es" sz="1333" u="none" cap="none" strike="noStrike">
                <a:solidFill>
                  <a:srgbClr val="1A365D"/>
                </a:solidFill>
                <a:latin typeface="Lexend"/>
                <a:ea typeface="Lexend"/>
                <a:cs typeface="Lexend"/>
                <a:sym typeface="Lexend"/>
              </a:rPr>
              <a:t> Indicadores clave de rendimiento </a:t>
            </a:r>
            <a:endParaRPr b="0" i="0" sz="1333" u="none" cap="none" strike="noStrike">
              <a:solidFill>
                <a:srgbClr val="1A365D"/>
              </a:solidFill>
              <a:latin typeface="Lexend"/>
              <a:ea typeface="Lexend"/>
              <a:cs typeface="Lexend"/>
              <a:sym typeface="Lexend"/>
            </a:endParaRPr>
          </a:p>
        </p:txBody>
      </p:sp>
      <p:sp>
        <p:nvSpPr>
          <p:cNvPr id="740" name="Google Shape;740;g36d87c73762_0_1082"/>
          <p:cNvSpPr/>
          <p:nvPr/>
        </p:nvSpPr>
        <p:spPr>
          <a:xfrm>
            <a:off x="466062" y="1428707"/>
            <a:ext cx="4935900" cy="581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2D3748"/>
              </a:solidFill>
              <a:latin typeface="Lexend"/>
              <a:ea typeface="Lexend"/>
              <a:cs typeface="Lexend"/>
              <a:sym typeface="Lexend"/>
            </a:endParaRPr>
          </a:p>
        </p:txBody>
      </p:sp>
      <p:sp>
        <p:nvSpPr>
          <p:cNvPr id="741" name="Google Shape;741;g36d87c73762_0_1082"/>
          <p:cNvSpPr/>
          <p:nvPr/>
        </p:nvSpPr>
        <p:spPr>
          <a:xfrm>
            <a:off x="466062" y="1428707"/>
            <a:ext cx="36000" cy="5814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2" name="Google Shape;742;g36d87c73762_0_1082"/>
          <p:cNvSpPr/>
          <p:nvPr/>
        </p:nvSpPr>
        <p:spPr>
          <a:xfrm>
            <a:off x="574249" y="1561687"/>
            <a:ext cx="4140900" cy="162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628"/>
              <a:buFont typeface="Noto Sans"/>
              <a:buNone/>
            </a:pPr>
            <a:r>
              <a:rPr b="1" i="0" lang="es" sz="928" u="none" cap="none" strike="noStrike">
                <a:solidFill>
                  <a:srgbClr val="1A365D"/>
                </a:solidFill>
                <a:latin typeface="Lexend"/>
                <a:ea typeface="Lexend"/>
                <a:cs typeface="Lexend"/>
                <a:sym typeface="Lexend"/>
              </a:rPr>
              <a:t>Retención de clientes</a:t>
            </a:r>
            <a:endParaRPr b="0" i="0" sz="928" u="none" cap="none" strike="noStrike">
              <a:solidFill>
                <a:srgbClr val="1A365D"/>
              </a:solidFill>
              <a:latin typeface="Lexend"/>
              <a:ea typeface="Lexend"/>
              <a:cs typeface="Lexend"/>
              <a:sym typeface="Lexend"/>
            </a:endParaRPr>
          </a:p>
        </p:txBody>
      </p:sp>
      <p:sp>
        <p:nvSpPr>
          <p:cNvPr id="743" name="Google Shape;743;g36d87c73762_0_1082"/>
          <p:cNvSpPr/>
          <p:nvPr/>
        </p:nvSpPr>
        <p:spPr>
          <a:xfrm>
            <a:off x="574249" y="1741998"/>
            <a:ext cx="4140900" cy="135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822" u="none" cap="none" strike="noStrike">
                <a:solidFill>
                  <a:srgbClr val="1A365D"/>
                </a:solidFill>
                <a:latin typeface="Lexend"/>
                <a:ea typeface="Lexend"/>
                <a:cs typeface="Lexend"/>
                <a:sym typeface="Lexend"/>
              </a:rPr>
              <a:t>Porcentaje de clientes que renuevan anualmente</a:t>
            </a:r>
            <a:endParaRPr b="0" i="0" sz="822" u="none" cap="none" strike="noStrike">
              <a:solidFill>
                <a:srgbClr val="1A365D"/>
              </a:solidFill>
              <a:latin typeface="Lexend"/>
              <a:ea typeface="Lexend"/>
              <a:cs typeface="Lexend"/>
              <a:sym typeface="Lexend"/>
            </a:endParaRPr>
          </a:p>
        </p:txBody>
      </p:sp>
      <p:sp>
        <p:nvSpPr>
          <p:cNvPr id="744" name="Google Shape;744;g36d87c73762_0_1082"/>
          <p:cNvSpPr/>
          <p:nvPr/>
        </p:nvSpPr>
        <p:spPr>
          <a:xfrm>
            <a:off x="4627867" y="1536894"/>
            <a:ext cx="443700" cy="24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942"/>
              <a:buFont typeface="Noto Sans"/>
              <a:buNone/>
            </a:pPr>
            <a:r>
              <a:rPr b="1" i="0" lang="es" sz="942" u="none" cap="none" strike="noStrike">
                <a:solidFill>
                  <a:srgbClr val="1A365D"/>
                </a:solidFill>
                <a:latin typeface="Lexend"/>
                <a:ea typeface="Lexend"/>
                <a:cs typeface="Lexend"/>
                <a:sym typeface="Lexend"/>
              </a:rPr>
              <a:t>95%</a:t>
            </a:r>
            <a:endParaRPr b="1" i="0" sz="942" u="none" cap="none" strike="noStrike">
              <a:solidFill>
                <a:srgbClr val="1A365D"/>
              </a:solidFill>
              <a:latin typeface="Lexend"/>
              <a:ea typeface="Lexend"/>
              <a:cs typeface="Lexend"/>
              <a:sym typeface="Lexend"/>
            </a:endParaRPr>
          </a:p>
        </p:txBody>
      </p:sp>
      <p:sp>
        <p:nvSpPr>
          <p:cNvPr id="745" name="Google Shape;745;g36d87c73762_0_1082"/>
          <p:cNvSpPr/>
          <p:nvPr/>
        </p:nvSpPr>
        <p:spPr>
          <a:xfrm>
            <a:off x="4462867" y="1748913"/>
            <a:ext cx="773700" cy="121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71"/>
              <a:buFont typeface="Noto Sans"/>
              <a:buNone/>
            </a:pPr>
            <a:r>
              <a:rPr b="0" i="0" lang="es" sz="800" u="none" cap="none" strike="noStrike">
                <a:solidFill>
                  <a:srgbClr val="1A365D"/>
                </a:solidFill>
                <a:latin typeface="Lexend"/>
                <a:ea typeface="Lexend"/>
                <a:cs typeface="Lexend"/>
                <a:sym typeface="Lexend"/>
              </a:rPr>
              <a:t>Meta: &gt;90%</a:t>
            </a:r>
            <a:endParaRPr b="0" i="0" sz="800" u="none" cap="none" strike="noStrike">
              <a:solidFill>
                <a:srgbClr val="1A365D"/>
              </a:solidFill>
              <a:latin typeface="Lexend"/>
              <a:ea typeface="Lexend"/>
              <a:cs typeface="Lexend"/>
              <a:sym typeface="Lexend"/>
            </a:endParaRPr>
          </a:p>
        </p:txBody>
      </p:sp>
      <p:sp>
        <p:nvSpPr>
          <p:cNvPr id="746" name="Google Shape;746;g36d87c73762_0_1082"/>
          <p:cNvSpPr/>
          <p:nvPr/>
        </p:nvSpPr>
        <p:spPr>
          <a:xfrm>
            <a:off x="466062" y="2100367"/>
            <a:ext cx="4935900" cy="581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2D3748"/>
              </a:solidFill>
              <a:latin typeface="Lexend"/>
              <a:ea typeface="Lexend"/>
              <a:cs typeface="Lexend"/>
              <a:sym typeface="Lexend"/>
            </a:endParaRPr>
          </a:p>
        </p:txBody>
      </p:sp>
      <p:sp>
        <p:nvSpPr>
          <p:cNvPr id="747" name="Google Shape;747;g36d87c73762_0_1082"/>
          <p:cNvSpPr/>
          <p:nvPr/>
        </p:nvSpPr>
        <p:spPr>
          <a:xfrm>
            <a:off x="466062" y="2100367"/>
            <a:ext cx="36000" cy="5814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8" name="Google Shape;748;g36d87c73762_0_1082"/>
          <p:cNvSpPr/>
          <p:nvPr/>
        </p:nvSpPr>
        <p:spPr>
          <a:xfrm>
            <a:off x="574249" y="2233348"/>
            <a:ext cx="4140900" cy="162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628"/>
              <a:buFont typeface="Noto Sans"/>
              <a:buNone/>
            </a:pPr>
            <a:r>
              <a:rPr b="1" i="0" lang="es" sz="928" u="none" cap="none" strike="noStrike">
                <a:solidFill>
                  <a:srgbClr val="1A365D"/>
                </a:solidFill>
                <a:latin typeface="Lexend"/>
                <a:ea typeface="Lexend"/>
                <a:cs typeface="Lexend"/>
                <a:sym typeface="Lexend"/>
              </a:rPr>
              <a:t>Tasa de conversión</a:t>
            </a:r>
            <a:endParaRPr b="0" i="0" sz="928" u="none" cap="none" strike="noStrike">
              <a:solidFill>
                <a:srgbClr val="1A365D"/>
              </a:solidFill>
              <a:latin typeface="Lexend"/>
              <a:ea typeface="Lexend"/>
              <a:cs typeface="Lexend"/>
              <a:sym typeface="Lexend"/>
            </a:endParaRPr>
          </a:p>
        </p:txBody>
      </p:sp>
      <p:sp>
        <p:nvSpPr>
          <p:cNvPr id="749" name="Google Shape;749;g36d87c73762_0_1082"/>
          <p:cNvSpPr/>
          <p:nvPr/>
        </p:nvSpPr>
        <p:spPr>
          <a:xfrm>
            <a:off x="574249" y="2413659"/>
            <a:ext cx="4140900" cy="135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822" u="none" cap="none" strike="noStrike">
                <a:solidFill>
                  <a:srgbClr val="1A365D"/>
                </a:solidFill>
                <a:latin typeface="Lexend"/>
                <a:ea typeface="Lexend"/>
                <a:cs typeface="Lexend"/>
                <a:sym typeface="Lexend"/>
              </a:rPr>
              <a:t>Leads calificados que se convierten en clientes</a:t>
            </a:r>
            <a:endParaRPr b="0" i="0" sz="822" u="none" cap="none" strike="noStrike">
              <a:solidFill>
                <a:srgbClr val="1A365D"/>
              </a:solidFill>
              <a:latin typeface="Lexend"/>
              <a:ea typeface="Lexend"/>
              <a:cs typeface="Lexend"/>
              <a:sym typeface="Lexend"/>
            </a:endParaRPr>
          </a:p>
        </p:txBody>
      </p:sp>
      <p:sp>
        <p:nvSpPr>
          <p:cNvPr id="750" name="Google Shape;750;g36d87c73762_0_1082"/>
          <p:cNvSpPr/>
          <p:nvPr/>
        </p:nvSpPr>
        <p:spPr>
          <a:xfrm>
            <a:off x="4627867" y="2208554"/>
            <a:ext cx="443700" cy="24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942"/>
              <a:buFont typeface="Noto Sans"/>
              <a:buNone/>
            </a:pPr>
            <a:r>
              <a:rPr b="1" i="0" lang="es" sz="942" u="none" cap="none" strike="noStrike">
                <a:solidFill>
                  <a:srgbClr val="1A365D"/>
                </a:solidFill>
                <a:latin typeface="Lexend"/>
                <a:ea typeface="Lexend"/>
                <a:cs typeface="Lexend"/>
                <a:sym typeface="Lexend"/>
              </a:rPr>
              <a:t>20%</a:t>
            </a:r>
            <a:endParaRPr b="1" i="0" sz="942" u="none" cap="none" strike="noStrike">
              <a:solidFill>
                <a:srgbClr val="1A365D"/>
              </a:solidFill>
              <a:latin typeface="Lexend"/>
              <a:ea typeface="Lexend"/>
              <a:cs typeface="Lexend"/>
              <a:sym typeface="Lexend"/>
            </a:endParaRPr>
          </a:p>
        </p:txBody>
      </p:sp>
      <p:sp>
        <p:nvSpPr>
          <p:cNvPr id="751" name="Google Shape;751;g36d87c73762_0_1082"/>
          <p:cNvSpPr/>
          <p:nvPr/>
        </p:nvSpPr>
        <p:spPr>
          <a:xfrm>
            <a:off x="4462867" y="2420570"/>
            <a:ext cx="773700" cy="121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71"/>
              <a:buFont typeface="Noto Sans"/>
              <a:buNone/>
            </a:pPr>
            <a:r>
              <a:rPr b="0" i="0" lang="es" sz="800" u="none" cap="none" strike="noStrike">
                <a:solidFill>
                  <a:srgbClr val="1A365D"/>
                </a:solidFill>
                <a:latin typeface="Lexend"/>
                <a:ea typeface="Lexend"/>
                <a:cs typeface="Lexend"/>
                <a:sym typeface="Lexend"/>
              </a:rPr>
              <a:t>Meta: &gt;18%</a:t>
            </a:r>
            <a:endParaRPr b="0" i="0" sz="800" u="none" cap="none" strike="noStrike">
              <a:solidFill>
                <a:srgbClr val="1A365D"/>
              </a:solidFill>
              <a:latin typeface="Lexend"/>
              <a:ea typeface="Lexend"/>
              <a:cs typeface="Lexend"/>
              <a:sym typeface="Lexend"/>
            </a:endParaRPr>
          </a:p>
        </p:txBody>
      </p:sp>
      <p:sp>
        <p:nvSpPr>
          <p:cNvPr id="752" name="Google Shape;752;g36d87c73762_0_1082"/>
          <p:cNvSpPr/>
          <p:nvPr/>
        </p:nvSpPr>
        <p:spPr>
          <a:xfrm>
            <a:off x="466062" y="2772028"/>
            <a:ext cx="4935900" cy="581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2D3748"/>
              </a:solidFill>
              <a:latin typeface="Lexend"/>
              <a:ea typeface="Lexend"/>
              <a:cs typeface="Lexend"/>
              <a:sym typeface="Lexend"/>
            </a:endParaRPr>
          </a:p>
        </p:txBody>
      </p:sp>
      <p:sp>
        <p:nvSpPr>
          <p:cNvPr id="753" name="Google Shape;753;g36d87c73762_0_1082"/>
          <p:cNvSpPr/>
          <p:nvPr/>
        </p:nvSpPr>
        <p:spPr>
          <a:xfrm>
            <a:off x="466062" y="2772028"/>
            <a:ext cx="36000" cy="5814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4" name="Google Shape;754;g36d87c73762_0_1082"/>
          <p:cNvSpPr/>
          <p:nvPr/>
        </p:nvSpPr>
        <p:spPr>
          <a:xfrm>
            <a:off x="574249" y="2905007"/>
            <a:ext cx="4140900" cy="162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628"/>
              <a:buFont typeface="Noto Sans"/>
              <a:buNone/>
            </a:pPr>
            <a:r>
              <a:rPr b="1" i="0" lang="es" sz="928" u="none" cap="none" strike="noStrike">
                <a:solidFill>
                  <a:srgbClr val="1A365D"/>
                </a:solidFill>
                <a:latin typeface="Lexend"/>
                <a:ea typeface="Lexend"/>
                <a:cs typeface="Lexend"/>
                <a:sym typeface="Lexend"/>
              </a:rPr>
              <a:t>Crecimiento mensual</a:t>
            </a:r>
            <a:endParaRPr b="0" i="0" sz="928" u="none" cap="none" strike="noStrike">
              <a:solidFill>
                <a:srgbClr val="1A365D"/>
              </a:solidFill>
              <a:latin typeface="Lexend"/>
              <a:ea typeface="Lexend"/>
              <a:cs typeface="Lexend"/>
              <a:sym typeface="Lexend"/>
            </a:endParaRPr>
          </a:p>
        </p:txBody>
      </p:sp>
      <p:sp>
        <p:nvSpPr>
          <p:cNvPr id="755" name="Google Shape;755;g36d87c73762_0_1082"/>
          <p:cNvSpPr/>
          <p:nvPr/>
        </p:nvSpPr>
        <p:spPr>
          <a:xfrm>
            <a:off x="574249" y="3085318"/>
            <a:ext cx="4140900" cy="135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822" u="none" cap="none" strike="noStrike">
                <a:solidFill>
                  <a:srgbClr val="1A365D"/>
                </a:solidFill>
                <a:latin typeface="Lexend"/>
                <a:ea typeface="Lexend"/>
                <a:cs typeface="Lexend"/>
                <a:sym typeface="Lexend"/>
              </a:rPr>
              <a:t>Incremento de ingresos mes a mes</a:t>
            </a:r>
            <a:endParaRPr b="0" i="0" sz="822" u="none" cap="none" strike="noStrike">
              <a:solidFill>
                <a:srgbClr val="1A365D"/>
              </a:solidFill>
              <a:latin typeface="Lexend"/>
              <a:ea typeface="Lexend"/>
              <a:cs typeface="Lexend"/>
              <a:sym typeface="Lexend"/>
            </a:endParaRPr>
          </a:p>
        </p:txBody>
      </p:sp>
      <p:sp>
        <p:nvSpPr>
          <p:cNvPr id="756" name="Google Shape;756;g36d87c73762_0_1082"/>
          <p:cNvSpPr/>
          <p:nvPr/>
        </p:nvSpPr>
        <p:spPr>
          <a:xfrm>
            <a:off x="4627867" y="2880215"/>
            <a:ext cx="443700" cy="24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942"/>
              <a:buFont typeface="Noto Sans"/>
              <a:buNone/>
            </a:pPr>
            <a:r>
              <a:rPr b="1" i="0" lang="es" sz="942" u="none" cap="none" strike="noStrike">
                <a:solidFill>
                  <a:srgbClr val="1A365D"/>
                </a:solidFill>
                <a:latin typeface="Lexend"/>
                <a:ea typeface="Lexend"/>
                <a:cs typeface="Lexend"/>
                <a:sym typeface="Lexend"/>
              </a:rPr>
              <a:t>12%</a:t>
            </a:r>
            <a:endParaRPr b="1" i="0" sz="942" u="none" cap="none" strike="noStrike">
              <a:solidFill>
                <a:srgbClr val="1A365D"/>
              </a:solidFill>
              <a:latin typeface="Lexend"/>
              <a:ea typeface="Lexend"/>
              <a:cs typeface="Lexend"/>
              <a:sym typeface="Lexend"/>
            </a:endParaRPr>
          </a:p>
        </p:txBody>
      </p:sp>
      <p:sp>
        <p:nvSpPr>
          <p:cNvPr id="757" name="Google Shape;757;g36d87c73762_0_1082"/>
          <p:cNvSpPr/>
          <p:nvPr/>
        </p:nvSpPr>
        <p:spPr>
          <a:xfrm>
            <a:off x="4462867" y="3092225"/>
            <a:ext cx="773700" cy="121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71"/>
              <a:buFont typeface="Noto Sans"/>
              <a:buNone/>
            </a:pPr>
            <a:r>
              <a:rPr b="0" i="0" lang="es" sz="800" u="none" cap="none" strike="noStrike">
                <a:solidFill>
                  <a:srgbClr val="1A365D"/>
                </a:solidFill>
                <a:latin typeface="Lexend"/>
                <a:ea typeface="Lexend"/>
                <a:cs typeface="Lexend"/>
                <a:sym typeface="Lexend"/>
              </a:rPr>
              <a:t>Meta: &gt;10%</a:t>
            </a:r>
            <a:endParaRPr b="0" i="0" sz="800" u="none" cap="none" strike="noStrike">
              <a:solidFill>
                <a:srgbClr val="1A365D"/>
              </a:solidFill>
              <a:latin typeface="Lexend"/>
              <a:ea typeface="Lexend"/>
              <a:cs typeface="Lexend"/>
              <a:sym typeface="Lexend"/>
            </a:endParaRPr>
          </a:p>
        </p:txBody>
      </p:sp>
      <p:sp>
        <p:nvSpPr>
          <p:cNvPr id="758" name="Google Shape;758;g36d87c73762_0_1082"/>
          <p:cNvSpPr/>
          <p:nvPr/>
        </p:nvSpPr>
        <p:spPr>
          <a:xfrm>
            <a:off x="466062" y="3443687"/>
            <a:ext cx="4935900" cy="581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2D3748"/>
              </a:solidFill>
              <a:latin typeface="Lexend"/>
              <a:ea typeface="Lexend"/>
              <a:cs typeface="Lexend"/>
              <a:sym typeface="Lexend"/>
            </a:endParaRPr>
          </a:p>
        </p:txBody>
      </p:sp>
      <p:sp>
        <p:nvSpPr>
          <p:cNvPr id="759" name="Google Shape;759;g36d87c73762_0_1082"/>
          <p:cNvSpPr/>
          <p:nvPr/>
        </p:nvSpPr>
        <p:spPr>
          <a:xfrm>
            <a:off x="466062" y="3443687"/>
            <a:ext cx="36000" cy="5814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0" name="Google Shape;760;g36d87c73762_0_1082"/>
          <p:cNvSpPr/>
          <p:nvPr/>
        </p:nvSpPr>
        <p:spPr>
          <a:xfrm>
            <a:off x="574249" y="3576667"/>
            <a:ext cx="4208100" cy="162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628"/>
              <a:buFont typeface="Noto Sans"/>
              <a:buNone/>
            </a:pPr>
            <a:r>
              <a:rPr b="1" i="0" lang="es" sz="928" u="none" cap="none" strike="noStrike">
                <a:solidFill>
                  <a:srgbClr val="1A365D"/>
                </a:solidFill>
                <a:latin typeface="Lexend"/>
                <a:ea typeface="Lexend"/>
                <a:cs typeface="Lexend"/>
                <a:sym typeface="Lexend"/>
              </a:rPr>
              <a:t>Net Promoter Score</a:t>
            </a:r>
            <a:endParaRPr b="0" i="0" sz="928" u="none" cap="none" strike="noStrike">
              <a:solidFill>
                <a:srgbClr val="1A365D"/>
              </a:solidFill>
              <a:latin typeface="Lexend"/>
              <a:ea typeface="Lexend"/>
              <a:cs typeface="Lexend"/>
              <a:sym typeface="Lexend"/>
            </a:endParaRPr>
          </a:p>
        </p:txBody>
      </p:sp>
      <p:sp>
        <p:nvSpPr>
          <p:cNvPr id="761" name="Google Shape;761;g36d87c73762_0_1082"/>
          <p:cNvSpPr/>
          <p:nvPr/>
        </p:nvSpPr>
        <p:spPr>
          <a:xfrm>
            <a:off x="574249" y="3756978"/>
            <a:ext cx="4208100" cy="135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822" u="none" cap="none" strike="noStrike">
                <a:solidFill>
                  <a:srgbClr val="1A365D"/>
                </a:solidFill>
                <a:latin typeface="Lexend"/>
                <a:ea typeface="Lexend"/>
                <a:cs typeface="Lexend"/>
                <a:sym typeface="Lexend"/>
              </a:rPr>
              <a:t>Satisfacción y lealtad del cliente</a:t>
            </a:r>
            <a:endParaRPr b="0" i="0" sz="822" u="none" cap="none" strike="noStrike">
              <a:solidFill>
                <a:srgbClr val="1A365D"/>
              </a:solidFill>
              <a:latin typeface="Lexend"/>
              <a:ea typeface="Lexend"/>
              <a:cs typeface="Lexend"/>
              <a:sym typeface="Lexend"/>
            </a:endParaRPr>
          </a:p>
        </p:txBody>
      </p:sp>
      <p:sp>
        <p:nvSpPr>
          <p:cNvPr id="762" name="Google Shape;762;g36d87c73762_0_1082"/>
          <p:cNvSpPr/>
          <p:nvPr/>
        </p:nvSpPr>
        <p:spPr>
          <a:xfrm>
            <a:off x="4661617" y="3551874"/>
            <a:ext cx="376200" cy="24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942"/>
              <a:buFont typeface="Noto Sans"/>
              <a:buNone/>
            </a:pPr>
            <a:r>
              <a:rPr b="1" i="0" lang="es" sz="942" u="none" cap="none" strike="noStrike">
                <a:solidFill>
                  <a:srgbClr val="1A365D"/>
                </a:solidFill>
                <a:latin typeface="Lexend"/>
                <a:ea typeface="Lexend"/>
                <a:cs typeface="Lexend"/>
                <a:sym typeface="Lexend"/>
              </a:rPr>
              <a:t>72</a:t>
            </a:r>
            <a:endParaRPr b="1" i="0" sz="942" u="none" cap="none" strike="noStrike">
              <a:solidFill>
                <a:srgbClr val="1A365D"/>
              </a:solidFill>
              <a:latin typeface="Lexend"/>
              <a:ea typeface="Lexend"/>
              <a:cs typeface="Lexend"/>
              <a:sym typeface="Lexend"/>
            </a:endParaRPr>
          </a:p>
        </p:txBody>
      </p:sp>
      <p:sp>
        <p:nvSpPr>
          <p:cNvPr id="763" name="Google Shape;763;g36d87c73762_0_1082"/>
          <p:cNvSpPr/>
          <p:nvPr/>
        </p:nvSpPr>
        <p:spPr>
          <a:xfrm>
            <a:off x="4521667" y="3763881"/>
            <a:ext cx="656100" cy="121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71"/>
              <a:buFont typeface="Noto Sans"/>
              <a:buNone/>
            </a:pPr>
            <a:r>
              <a:rPr b="0" i="0" lang="es" sz="800" u="none" cap="none" strike="noStrike">
                <a:solidFill>
                  <a:srgbClr val="1A365D"/>
                </a:solidFill>
                <a:latin typeface="Lexend"/>
                <a:ea typeface="Lexend"/>
                <a:cs typeface="Lexend"/>
                <a:sym typeface="Lexend"/>
              </a:rPr>
              <a:t>Meta: &gt;70</a:t>
            </a:r>
            <a:endParaRPr b="0" i="0" sz="800" u="none" cap="none" strike="noStrike">
              <a:solidFill>
                <a:srgbClr val="1A365D"/>
              </a:solidFill>
              <a:latin typeface="Lexend"/>
              <a:ea typeface="Lexend"/>
              <a:cs typeface="Lexend"/>
              <a:sym typeface="Lexend"/>
            </a:endParaRPr>
          </a:p>
        </p:txBody>
      </p:sp>
      <p:sp>
        <p:nvSpPr>
          <p:cNvPr id="764" name="Google Shape;764;g36d87c73762_0_1082"/>
          <p:cNvSpPr/>
          <p:nvPr/>
        </p:nvSpPr>
        <p:spPr>
          <a:xfrm>
            <a:off x="466062" y="4115348"/>
            <a:ext cx="4935900" cy="5814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2D3748"/>
              </a:solidFill>
              <a:latin typeface="Lexend"/>
              <a:ea typeface="Lexend"/>
              <a:cs typeface="Lexend"/>
              <a:sym typeface="Lexend"/>
            </a:endParaRPr>
          </a:p>
        </p:txBody>
      </p:sp>
      <p:sp>
        <p:nvSpPr>
          <p:cNvPr id="765" name="Google Shape;765;g36d87c73762_0_1082"/>
          <p:cNvSpPr/>
          <p:nvPr/>
        </p:nvSpPr>
        <p:spPr>
          <a:xfrm>
            <a:off x="466062" y="4115348"/>
            <a:ext cx="36000" cy="5814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6" name="Google Shape;766;g36d87c73762_0_1082"/>
          <p:cNvSpPr/>
          <p:nvPr/>
        </p:nvSpPr>
        <p:spPr>
          <a:xfrm>
            <a:off x="574249" y="4248327"/>
            <a:ext cx="4025700" cy="162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EDF2F7"/>
              </a:buClr>
              <a:buSzPts val="628"/>
              <a:buFont typeface="Noto Sans"/>
              <a:buNone/>
            </a:pPr>
            <a:r>
              <a:rPr b="1" i="0" lang="es" sz="928" u="none" cap="none" strike="noStrike">
                <a:solidFill>
                  <a:srgbClr val="1A365D"/>
                </a:solidFill>
                <a:latin typeface="Lexend"/>
                <a:ea typeface="Lexend"/>
                <a:cs typeface="Lexend"/>
                <a:sym typeface="Lexend"/>
              </a:rPr>
              <a:t>Tiempo de implementación</a:t>
            </a:r>
            <a:endParaRPr b="0" i="0" sz="928" u="none" cap="none" strike="noStrike">
              <a:solidFill>
                <a:srgbClr val="1A365D"/>
              </a:solidFill>
              <a:latin typeface="Lexend"/>
              <a:ea typeface="Lexend"/>
              <a:cs typeface="Lexend"/>
              <a:sym typeface="Lexend"/>
            </a:endParaRPr>
          </a:p>
        </p:txBody>
      </p:sp>
      <p:sp>
        <p:nvSpPr>
          <p:cNvPr id="767" name="Google Shape;767;g36d87c73762_0_1082"/>
          <p:cNvSpPr/>
          <p:nvPr/>
        </p:nvSpPr>
        <p:spPr>
          <a:xfrm>
            <a:off x="574249" y="4428639"/>
            <a:ext cx="4025700" cy="135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BD5E0"/>
              </a:buClr>
              <a:buSzPts val="523"/>
              <a:buFont typeface="Noto Sans"/>
              <a:buNone/>
            </a:pPr>
            <a:r>
              <a:rPr b="0" i="0" lang="es" sz="822" u="none" cap="none" strike="noStrike">
                <a:solidFill>
                  <a:srgbClr val="1A365D"/>
                </a:solidFill>
                <a:latin typeface="Lexend"/>
                <a:ea typeface="Lexend"/>
                <a:cs typeface="Lexend"/>
                <a:sym typeface="Lexend"/>
              </a:rPr>
              <a:t>Días promedio para activar nuevos clientes</a:t>
            </a:r>
            <a:endParaRPr b="0" i="0" sz="822" u="none" cap="none" strike="noStrike">
              <a:solidFill>
                <a:srgbClr val="1A365D"/>
              </a:solidFill>
              <a:latin typeface="Lexend"/>
              <a:ea typeface="Lexend"/>
              <a:cs typeface="Lexend"/>
              <a:sym typeface="Lexend"/>
            </a:endParaRPr>
          </a:p>
        </p:txBody>
      </p:sp>
      <p:sp>
        <p:nvSpPr>
          <p:cNvPr id="768" name="Google Shape;768;g36d87c73762_0_1082"/>
          <p:cNvSpPr/>
          <p:nvPr/>
        </p:nvSpPr>
        <p:spPr>
          <a:xfrm>
            <a:off x="4570267" y="4223535"/>
            <a:ext cx="558900" cy="243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4299E1"/>
              </a:buClr>
              <a:buSzPts val="942"/>
              <a:buFont typeface="Noto Sans"/>
              <a:buNone/>
            </a:pPr>
            <a:r>
              <a:rPr b="1" i="0" lang="es" sz="942" u="none" cap="none" strike="noStrike">
                <a:solidFill>
                  <a:srgbClr val="1A365D"/>
                </a:solidFill>
                <a:latin typeface="Lexend"/>
                <a:ea typeface="Lexend"/>
                <a:cs typeface="Lexend"/>
                <a:sym typeface="Lexend"/>
              </a:rPr>
              <a:t>15 días</a:t>
            </a:r>
            <a:endParaRPr b="1" i="0" sz="942" u="none" cap="none" strike="noStrike">
              <a:solidFill>
                <a:srgbClr val="1A365D"/>
              </a:solidFill>
              <a:latin typeface="Lexend"/>
              <a:ea typeface="Lexend"/>
              <a:cs typeface="Lexend"/>
              <a:sym typeface="Lexend"/>
            </a:endParaRPr>
          </a:p>
        </p:txBody>
      </p:sp>
      <p:sp>
        <p:nvSpPr>
          <p:cNvPr id="769" name="Google Shape;769;g36d87c73762_0_1082"/>
          <p:cNvSpPr/>
          <p:nvPr/>
        </p:nvSpPr>
        <p:spPr>
          <a:xfrm>
            <a:off x="4362367" y="4435538"/>
            <a:ext cx="974700" cy="1215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8D391"/>
              </a:buClr>
              <a:buSzPts val="471"/>
              <a:buFont typeface="Noto Sans"/>
              <a:buNone/>
            </a:pPr>
            <a:r>
              <a:rPr b="0" i="0" lang="es" sz="800" u="none" cap="none" strike="noStrike">
                <a:solidFill>
                  <a:srgbClr val="1A365D"/>
                </a:solidFill>
                <a:latin typeface="Lexend"/>
                <a:ea typeface="Lexend"/>
                <a:cs typeface="Lexend"/>
                <a:sym typeface="Lexend"/>
              </a:rPr>
              <a:t>Meta: &lt;20 días</a:t>
            </a:r>
            <a:endParaRPr b="0" i="0" sz="800" u="none" cap="none" strike="noStrike">
              <a:solidFill>
                <a:srgbClr val="1A365D"/>
              </a:solidFill>
              <a:latin typeface="Lexend"/>
              <a:ea typeface="Lexend"/>
              <a:cs typeface="Lexend"/>
              <a:sym typeface="Lexend"/>
            </a:endParaRPr>
          </a:p>
        </p:txBody>
      </p:sp>
      <p:sp>
        <p:nvSpPr>
          <p:cNvPr id="770" name="Google Shape;770;g36d87c73762_0_1082"/>
          <p:cNvSpPr/>
          <p:nvPr/>
        </p:nvSpPr>
        <p:spPr>
          <a:xfrm>
            <a:off x="5752500" y="2611988"/>
            <a:ext cx="2759100" cy="90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D3748"/>
              </a:buClr>
              <a:buSzPts val="942"/>
              <a:buFont typeface="Noto Sans"/>
              <a:buNone/>
            </a:pPr>
            <a:r>
              <a:rPr b="0" i="0" lang="es" sz="1142" u="none" cap="none" strike="noStrike">
                <a:solidFill>
                  <a:srgbClr val="1A365D"/>
                </a:solidFill>
                <a:latin typeface="Lexend"/>
                <a:ea typeface="Lexend"/>
                <a:cs typeface="Lexend"/>
                <a:sym typeface="Lexend"/>
              </a:rPr>
              <a:t>Estos KPIs te permiten medir el progreso hacia los objetivos estratégicos, identificar áreas de mejora y ajustar tácticas para garantizar el éxito a largo plazo.</a:t>
            </a:r>
            <a:endParaRPr b="0" i="0" sz="1142" u="none" cap="none" strike="noStrike">
              <a:solidFill>
                <a:srgbClr val="1A365D"/>
              </a:solidFill>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1E5"/>
        </a:solidFill>
      </p:bgPr>
    </p:bg>
    <p:spTree>
      <p:nvGrpSpPr>
        <p:cNvPr id="775" name="Shape 775"/>
        <p:cNvGrpSpPr/>
        <p:nvPr/>
      </p:nvGrpSpPr>
      <p:grpSpPr>
        <a:xfrm>
          <a:off x="0" y="0"/>
          <a:ext cx="0" cy="0"/>
          <a:chOff x="0" y="0"/>
          <a:chExt cx="0" cy="0"/>
        </a:xfrm>
      </p:grpSpPr>
      <p:sp>
        <p:nvSpPr>
          <p:cNvPr id="776" name="Google Shape;776;g36d87c73762_0_1394"/>
          <p:cNvSpPr/>
          <p:nvPr/>
        </p:nvSpPr>
        <p:spPr>
          <a:xfrm>
            <a:off x="465375" y="493063"/>
            <a:ext cx="3432300" cy="35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2025"/>
              <a:buFont typeface="Noto Sans"/>
              <a:buNone/>
            </a:pPr>
            <a:r>
              <a:rPr b="1" i="0" lang="es" sz="2025" u="none" cap="none" strike="noStrike">
                <a:solidFill>
                  <a:srgbClr val="1A365D"/>
                </a:solidFill>
                <a:latin typeface="Lexend"/>
                <a:ea typeface="Lexend"/>
                <a:cs typeface="Lexend"/>
                <a:sym typeface="Lexend"/>
              </a:rPr>
              <a:t> Presupuesto anual </a:t>
            </a:r>
            <a:endParaRPr b="0" i="0" sz="2025" u="none" cap="none" strike="noStrike">
              <a:solidFill>
                <a:srgbClr val="1A365D"/>
              </a:solidFill>
              <a:latin typeface="Lexend"/>
              <a:ea typeface="Lexend"/>
              <a:cs typeface="Lexend"/>
              <a:sym typeface="Lexend"/>
            </a:endParaRPr>
          </a:p>
        </p:txBody>
      </p:sp>
      <p:sp>
        <p:nvSpPr>
          <p:cNvPr id="777" name="Google Shape;777;g36d87c73762_0_1394"/>
          <p:cNvSpPr/>
          <p:nvPr/>
        </p:nvSpPr>
        <p:spPr>
          <a:xfrm>
            <a:off x="543325" y="926470"/>
            <a:ext cx="3432300" cy="1015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78" name="Google Shape;778;g36d87c73762_0_1394"/>
          <p:cNvSpPr/>
          <p:nvPr/>
        </p:nvSpPr>
        <p:spPr>
          <a:xfrm>
            <a:off x="543325" y="926470"/>
            <a:ext cx="24900" cy="10158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79" name="Google Shape;779;g36d87c73762_0_1394"/>
          <p:cNvSpPr/>
          <p:nvPr/>
        </p:nvSpPr>
        <p:spPr>
          <a:xfrm>
            <a:off x="702191" y="1094450"/>
            <a:ext cx="1346100" cy="131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732" u="none" cap="none" strike="noStrike">
                <a:solidFill>
                  <a:srgbClr val="1A365D"/>
                </a:solidFill>
                <a:latin typeface="Lexend"/>
                <a:ea typeface="Lexend"/>
                <a:cs typeface="Lexend"/>
                <a:sym typeface="Lexend"/>
              </a:rPr>
              <a:t>Personal y salarios </a:t>
            </a:r>
            <a:endParaRPr b="0" i="0" sz="732" u="none" cap="none" strike="noStrike">
              <a:solidFill>
                <a:srgbClr val="1A365D"/>
              </a:solidFill>
              <a:latin typeface="Lexend"/>
              <a:ea typeface="Lexend"/>
              <a:cs typeface="Lexend"/>
              <a:sym typeface="Lexend"/>
            </a:endParaRPr>
          </a:p>
        </p:txBody>
      </p:sp>
      <p:sp>
        <p:nvSpPr>
          <p:cNvPr id="780" name="Google Shape;780;g36d87c73762_0_1394"/>
          <p:cNvSpPr/>
          <p:nvPr/>
        </p:nvSpPr>
        <p:spPr>
          <a:xfrm>
            <a:off x="3243921" y="1085050"/>
            <a:ext cx="656400" cy="150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EDF2F7"/>
              </a:buClr>
              <a:buSzPts val="837"/>
              <a:buFont typeface="Noto Sans"/>
              <a:buNone/>
            </a:pPr>
            <a:r>
              <a:rPr b="1" i="0" lang="es" sz="837" u="none" cap="none" strike="noStrike">
                <a:solidFill>
                  <a:srgbClr val="1A365D"/>
                </a:solidFill>
                <a:latin typeface="Lexend"/>
                <a:ea typeface="Lexend"/>
                <a:cs typeface="Lexend"/>
                <a:sym typeface="Lexend"/>
              </a:rPr>
              <a:t>$420,000</a:t>
            </a:r>
            <a:endParaRPr b="0" i="0" sz="837" u="none" cap="none" strike="noStrike">
              <a:solidFill>
                <a:srgbClr val="1A365D"/>
              </a:solidFill>
              <a:latin typeface="Lexend"/>
              <a:ea typeface="Lexend"/>
              <a:cs typeface="Lexend"/>
              <a:sym typeface="Lexend"/>
            </a:endParaRPr>
          </a:p>
        </p:txBody>
      </p:sp>
      <p:sp>
        <p:nvSpPr>
          <p:cNvPr id="781" name="Google Shape;781;g36d87c73762_0_1394"/>
          <p:cNvSpPr/>
          <p:nvPr/>
        </p:nvSpPr>
        <p:spPr>
          <a:xfrm>
            <a:off x="543325" y="2004700"/>
            <a:ext cx="3432300" cy="658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82" name="Google Shape;782;g36d87c73762_0_1394"/>
          <p:cNvSpPr/>
          <p:nvPr/>
        </p:nvSpPr>
        <p:spPr>
          <a:xfrm>
            <a:off x="543325" y="2004838"/>
            <a:ext cx="24900" cy="6582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83" name="Google Shape;783;g36d87c73762_0_1394"/>
          <p:cNvSpPr/>
          <p:nvPr/>
        </p:nvSpPr>
        <p:spPr>
          <a:xfrm>
            <a:off x="702191" y="2108138"/>
            <a:ext cx="1566600" cy="131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732" u="none" cap="none" strike="noStrike">
                <a:solidFill>
                  <a:srgbClr val="1A365D"/>
                </a:solidFill>
                <a:latin typeface="Lexend"/>
                <a:ea typeface="Lexend"/>
                <a:cs typeface="Lexend"/>
                <a:sym typeface="Lexend"/>
              </a:rPr>
              <a:t>Bonos y comisiones </a:t>
            </a:r>
            <a:endParaRPr b="0" i="0" sz="732" u="none" cap="none" strike="noStrike">
              <a:solidFill>
                <a:srgbClr val="1A365D"/>
              </a:solidFill>
              <a:latin typeface="Lexend"/>
              <a:ea typeface="Lexend"/>
              <a:cs typeface="Lexend"/>
              <a:sym typeface="Lexend"/>
            </a:endParaRPr>
          </a:p>
        </p:txBody>
      </p:sp>
      <p:sp>
        <p:nvSpPr>
          <p:cNvPr id="784" name="Google Shape;784;g36d87c73762_0_1394"/>
          <p:cNvSpPr/>
          <p:nvPr/>
        </p:nvSpPr>
        <p:spPr>
          <a:xfrm>
            <a:off x="3243921" y="2098738"/>
            <a:ext cx="656400" cy="150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EDF2F7"/>
              </a:buClr>
              <a:buSzPts val="837"/>
              <a:buFont typeface="Noto Sans"/>
              <a:buNone/>
            </a:pPr>
            <a:r>
              <a:rPr b="1" i="0" lang="es" sz="837" u="none" cap="none" strike="noStrike">
                <a:solidFill>
                  <a:srgbClr val="1A365D"/>
                </a:solidFill>
                <a:latin typeface="Lexend"/>
                <a:ea typeface="Lexend"/>
                <a:cs typeface="Lexend"/>
                <a:sym typeface="Lexend"/>
              </a:rPr>
              <a:t>$85,000</a:t>
            </a:r>
            <a:endParaRPr b="0" i="0" sz="837" u="none" cap="none" strike="noStrike">
              <a:solidFill>
                <a:srgbClr val="1A365D"/>
              </a:solidFill>
              <a:latin typeface="Lexend"/>
              <a:ea typeface="Lexend"/>
              <a:cs typeface="Lexend"/>
              <a:sym typeface="Lexend"/>
            </a:endParaRPr>
          </a:p>
        </p:txBody>
      </p:sp>
      <p:sp>
        <p:nvSpPr>
          <p:cNvPr id="785" name="Google Shape;785;g36d87c73762_0_1394"/>
          <p:cNvSpPr/>
          <p:nvPr/>
        </p:nvSpPr>
        <p:spPr>
          <a:xfrm>
            <a:off x="543325" y="2725609"/>
            <a:ext cx="3432300" cy="1015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86" name="Google Shape;786;g36d87c73762_0_1394"/>
          <p:cNvSpPr/>
          <p:nvPr/>
        </p:nvSpPr>
        <p:spPr>
          <a:xfrm>
            <a:off x="543325" y="2725609"/>
            <a:ext cx="24900" cy="10158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87" name="Google Shape;787;g36d87c73762_0_1394"/>
          <p:cNvSpPr/>
          <p:nvPr/>
        </p:nvSpPr>
        <p:spPr>
          <a:xfrm>
            <a:off x="702191" y="2842050"/>
            <a:ext cx="1425600" cy="131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732" u="none" cap="none" strike="noStrike">
                <a:solidFill>
                  <a:srgbClr val="1A365D"/>
                </a:solidFill>
                <a:latin typeface="Lexend"/>
                <a:ea typeface="Lexend"/>
                <a:cs typeface="Lexend"/>
                <a:sym typeface="Lexend"/>
              </a:rPr>
              <a:t>Software y tecnología </a:t>
            </a:r>
            <a:endParaRPr b="0" i="0" sz="732" u="none" cap="none" strike="noStrike">
              <a:solidFill>
                <a:srgbClr val="1A365D"/>
              </a:solidFill>
              <a:latin typeface="Lexend"/>
              <a:ea typeface="Lexend"/>
              <a:cs typeface="Lexend"/>
              <a:sym typeface="Lexend"/>
            </a:endParaRPr>
          </a:p>
        </p:txBody>
      </p:sp>
      <p:sp>
        <p:nvSpPr>
          <p:cNvPr id="788" name="Google Shape;788;g36d87c73762_0_1394"/>
          <p:cNvSpPr/>
          <p:nvPr/>
        </p:nvSpPr>
        <p:spPr>
          <a:xfrm>
            <a:off x="3243921" y="2832650"/>
            <a:ext cx="656400" cy="150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EDF2F7"/>
              </a:buClr>
              <a:buSzPts val="837"/>
              <a:buFont typeface="Noto Sans"/>
              <a:buNone/>
            </a:pPr>
            <a:r>
              <a:rPr b="1" i="0" lang="es" sz="837" u="none" cap="none" strike="noStrike">
                <a:solidFill>
                  <a:srgbClr val="1A365D"/>
                </a:solidFill>
                <a:latin typeface="Lexend"/>
                <a:ea typeface="Lexend"/>
                <a:cs typeface="Lexend"/>
                <a:sym typeface="Lexend"/>
              </a:rPr>
              <a:t>$65,000</a:t>
            </a:r>
            <a:endParaRPr b="0" i="0" sz="837" u="none" cap="none" strike="noStrike">
              <a:solidFill>
                <a:srgbClr val="1A365D"/>
              </a:solidFill>
              <a:latin typeface="Lexend"/>
              <a:ea typeface="Lexend"/>
              <a:cs typeface="Lexend"/>
              <a:sym typeface="Lexend"/>
            </a:endParaRPr>
          </a:p>
        </p:txBody>
      </p:sp>
      <p:sp>
        <p:nvSpPr>
          <p:cNvPr id="789" name="Google Shape;789;g36d87c73762_0_1394"/>
          <p:cNvSpPr/>
          <p:nvPr/>
        </p:nvSpPr>
        <p:spPr>
          <a:xfrm>
            <a:off x="543325" y="3803837"/>
            <a:ext cx="3432300" cy="8466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90" name="Google Shape;790;g36d87c73762_0_1394"/>
          <p:cNvSpPr/>
          <p:nvPr/>
        </p:nvSpPr>
        <p:spPr>
          <a:xfrm>
            <a:off x="543325" y="3803837"/>
            <a:ext cx="24900" cy="846600"/>
          </a:xfrm>
          <a:prstGeom prst="rect">
            <a:avLst/>
          </a:prstGeom>
          <a:solidFill>
            <a:srgbClr val="1A365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791" name="Google Shape;791;g36d87c73762_0_1394"/>
          <p:cNvSpPr/>
          <p:nvPr/>
        </p:nvSpPr>
        <p:spPr>
          <a:xfrm>
            <a:off x="702191" y="3922338"/>
            <a:ext cx="1616100" cy="131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732"/>
              <a:buFont typeface="Noto Sans"/>
              <a:buNone/>
            </a:pPr>
            <a:r>
              <a:rPr b="1" i="0" lang="es" sz="732" u="none" cap="none" strike="noStrike">
                <a:solidFill>
                  <a:srgbClr val="1A365D"/>
                </a:solidFill>
                <a:latin typeface="Lexend"/>
                <a:ea typeface="Lexend"/>
                <a:cs typeface="Lexend"/>
                <a:sym typeface="Lexend"/>
              </a:rPr>
              <a:t>Capacitación y desarrollo </a:t>
            </a:r>
            <a:endParaRPr b="0" i="0" sz="732" u="none" cap="none" strike="noStrike">
              <a:solidFill>
                <a:srgbClr val="1A365D"/>
              </a:solidFill>
              <a:latin typeface="Lexend"/>
              <a:ea typeface="Lexend"/>
              <a:cs typeface="Lexend"/>
              <a:sym typeface="Lexend"/>
            </a:endParaRPr>
          </a:p>
        </p:txBody>
      </p:sp>
      <p:sp>
        <p:nvSpPr>
          <p:cNvPr id="792" name="Google Shape;792;g36d87c73762_0_1394"/>
          <p:cNvSpPr/>
          <p:nvPr/>
        </p:nvSpPr>
        <p:spPr>
          <a:xfrm>
            <a:off x="3243921" y="3912888"/>
            <a:ext cx="656400" cy="1506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rgbClr val="EDF2F7"/>
              </a:buClr>
              <a:buSzPts val="837"/>
              <a:buFont typeface="Noto Sans"/>
              <a:buNone/>
            </a:pPr>
            <a:r>
              <a:rPr b="1" i="0" lang="es" sz="837" u="none" cap="none" strike="noStrike">
                <a:solidFill>
                  <a:srgbClr val="1A365D"/>
                </a:solidFill>
                <a:latin typeface="Lexend"/>
                <a:ea typeface="Lexend"/>
                <a:cs typeface="Lexend"/>
                <a:sym typeface="Lexend"/>
              </a:rPr>
              <a:t>$30,000</a:t>
            </a:r>
            <a:endParaRPr b="0" i="0" sz="837" u="none" cap="none" strike="noStrike">
              <a:solidFill>
                <a:srgbClr val="1A365D"/>
              </a:solidFill>
              <a:latin typeface="Lexend"/>
              <a:ea typeface="Lexend"/>
              <a:cs typeface="Lexend"/>
              <a:sym typeface="Lexend"/>
            </a:endParaRPr>
          </a:p>
        </p:txBody>
      </p:sp>
      <p:sp>
        <p:nvSpPr>
          <p:cNvPr id="793" name="Google Shape;793;g36d87c73762_0_1394"/>
          <p:cNvSpPr/>
          <p:nvPr/>
        </p:nvSpPr>
        <p:spPr>
          <a:xfrm>
            <a:off x="702191" y="1270502"/>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Director de ventas</a:t>
            </a:r>
            <a:endParaRPr b="0" i="0" sz="575" u="none" cap="none" strike="noStrike">
              <a:solidFill>
                <a:srgbClr val="1A365D"/>
              </a:solidFill>
              <a:latin typeface="Lexend"/>
              <a:ea typeface="Lexend"/>
              <a:cs typeface="Lexend"/>
              <a:sym typeface="Lexend"/>
            </a:endParaRPr>
          </a:p>
        </p:txBody>
      </p:sp>
      <p:sp>
        <p:nvSpPr>
          <p:cNvPr id="794" name="Google Shape;794;g36d87c73762_0_1394"/>
          <p:cNvSpPr/>
          <p:nvPr/>
        </p:nvSpPr>
        <p:spPr>
          <a:xfrm>
            <a:off x="3434421" y="1261163"/>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$120,000</a:t>
            </a:r>
            <a:endParaRPr b="0" i="0" sz="575" u="none" cap="none" strike="noStrike">
              <a:solidFill>
                <a:srgbClr val="1A365D"/>
              </a:solidFill>
              <a:latin typeface="Lexend"/>
              <a:ea typeface="Lexend"/>
              <a:cs typeface="Lexend"/>
              <a:sym typeface="Lexend"/>
            </a:endParaRPr>
          </a:p>
        </p:txBody>
      </p:sp>
      <p:sp>
        <p:nvSpPr>
          <p:cNvPr id="795" name="Google Shape;795;g36d87c73762_0_1394"/>
          <p:cNvSpPr/>
          <p:nvPr/>
        </p:nvSpPr>
        <p:spPr>
          <a:xfrm>
            <a:off x="702191" y="1423288"/>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Ejecutivo de ventas (3)</a:t>
            </a:r>
            <a:endParaRPr b="0" i="0" sz="575" u="none" cap="none" strike="noStrike">
              <a:solidFill>
                <a:srgbClr val="1A365D"/>
              </a:solidFill>
              <a:latin typeface="Lexend"/>
              <a:ea typeface="Lexend"/>
              <a:cs typeface="Lexend"/>
              <a:sym typeface="Lexend"/>
            </a:endParaRPr>
          </a:p>
        </p:txBody>
      </p:sp>
      <p:sp>
        <p:nvSpPr>
          <p:cNvPr id="796" name="Google Shape;796;g36d87c73762_0_1394"/>
          <p:cNvSpPr/>
          <p:nvPr/>
        </p:nvSpPr>
        <p:spPr>
          <a:xfrm>
            <a:off x="702191" y="1576076"/>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Especialista marketing digital</a:t>
            </a:r>
            <a:endParaRPr b="0" i="0" sz="575" u="none" cap="none" strike="noStrike">
              <a:solidFill>
                <a:srgbClr val="1A365D"/>
              </a:solidFill>
              <a:latin typeface="Lexend"/>
              <a:ea typeface="Lexend"/>
              <a:cs typeface="Lexend"/>
              <a:sym typeface="Lexend"/>
            </a:endParaRPr>
          </a:p>
        </p:txBody>
      </p:sp>
      <p:sp>
        <p:nvSpPr>
          <p:cNvPr id="797" name="Google Shape;797;g36d87c73762_0_1394"/>
          <p:cNvSpPr/>
          <p:nvPr/>
        </p:nvSpPr>
        <p:spPr>
          <a:xfrm>
            <a:off x="3434421" y="1423288"/>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$180,000</a:t>
            </a:r>
            <a:endParaRPr b="0" i="0" sz="575" u="none" cap="none" strike="noStrike">
              <a:solidFill>
                <a:srgbClr val="1A365D"/>
              </a:solidFill>
              <a:latin typeface="Lexend"/>
              <a:ea typeface="Lexend"/>
              <a:cs typeface="Lexend"/>
              <a:sym typeface="Lexend"/>
            </a:endParaRPr>
          </a:p>
        </p:txBody>
      </p:sp>
      <p:sp>
        <p:nvSpPr>
          <p:cNvPr id="798" name="Google Shape;798;g36d87c73762_0_1394"/>
          <p:cNvSpPr/>
          <p:nvPr/>
        </p:nvSpPr>
        <p:spPr>
          <a:xfrm>
            <a:off x="3434421" y="1576076"/>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$72,000</a:t>
            </a:r>
            <a:endParaRPr b="0" i="0" sz="575" u="none" cap="none" strike="noStrike">
              <a:solidFill>
                <a:srgbClr val="1A365D"/>
              </a:solidFill>
              <a:latin typeface="Lexend"/>
              <a:ea typeface="Lexend"/>
              <a:cs typeface="Lexend"/>
              <a:sym typeface="Lexend"/>
            </a:endParaRPr>
          </a:p>
        </p:txBody>
      </p:sp>
      <p:sp>
        <p:nvSpPr>
          <p:cNvPr id="799" name="Google Shape;799;g36d87c73762_0_1394"/>
          <p:cNvSpPr/>
          <p:nvPr/>
        </p:nvSpPr>
        <p:spPr>
          <a:xfrm>
            <a:off x="702191" y="1736064"/>
            <a:ext cx="14691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Analista de datos</a:t>
            </a:r>
            <a:endParaRPr b="0" i="0" sz="575" u="none" cap="none" strike="noStrike">
              <a:solidFill>
                <a:srgbClr val="1A365D"/>
              </a:solidFill>
              <a:latin typeface="Lexend"/>
              <a:ea typeface="Lexend"/>
              <a:cs typeface="Lexend"/>
              <a:sym typeface="Lexend"/>
            </a:endParaRPr>
          </a:p>
        </p:txBody>
      </p:sp>
      <p:sp>
        <p:nvSpPr>
          <p:cNvPr id="800" name="Google Shape;800;g36d87c73762_0_1394"/>
          <p:cNvSpPr/>
          <p:nvPr/>
        </p:nvSpPr>
        <p:spPr>
          <a:xfrm>
            <a:off x="3434421" y="1736064"/>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$48,000</a:t>
            </a:r>
            <a:endParaRPr b="0" i="0" sz="575" u="none" cap="none" strike="noStrike">
              <a:solidFill>
                <a:srgbClr val="1A365D"/>
              </a:solidFill>
              <a:latin typeface="Lexend"/>
              <a:ea typeface="Lexend"/>
              <a:cs typeface="Lexend"/>
              <a:sym typeface="Lexend"/>
            </a:endParaRPr>
          </a:p>
        </p:txBody>
      </p:sp>
      <p:sp>
        <p:nvSpPr>
          <p:cNvPr id="801" name="Google Shape;801;g36d87c73762_0_1394"/>
          <p:cNvSpPr/>
          <p:nvPr/>
        </p:nvSpPr>
        <p:spPr>
          <a:xfrm>
            <a:off x="702191" y="3075743"/>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Ítem 1</a:t>
            </a:r>
            <a:endParaRPr b="0" i="0" sz="575" u="none" cap="none" strike="noStrike">
              <a:solidFill>
                <a:srgbClr val="1A365D"/>
              </a:solidFill>
              <a:latin typeface="Lexend"/>
              <a:ea typeface="Lexend"/>
              <a:cs typeface="Lexend"/>
              <a:sym typeface="Lexend"/>
            </a:endParaRPr>
          </a:p>
        </p:txBody>
      </p:sp>
      <p:sp>
        <p:nvSpPr>
          <p:cNvPr id="802" name="Google Shape;802;g36d87c73762_0_1394"/>
          <p:cNvSpPr/>
          <p:nvPr/>
        </p:nvSpPr>
        <p:spPr>
          <a:xfrm>
            <a:off x="3434421" y="3075743"/>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$120,000</a:t>
            </a:r>
            <a:endParaRPr b="0" i="0" sz="575" u="none" cap="none" strike="noStrike">
              <a:solidFill>
                <a:srgbClr val="1A365D"/>
              </a:solidFill>
              <a:latin typeface="Lexend"/>
              <a:ea typeface="Lexend"/>
              <a:cs typeface="Lexend"/>
              <a:sym typeface="Lexend"/>
            </a:endParaRPr>
          </a:p>
        </p:txBody>
      </p:sp>
      <p:sp>
        <p:nvSpPr>
          <p:cNvPr id="803" name="Google Shape;803;g36d87c73762_0_1394"/>
          <p:cNvSpPr/>
          <p:nvPr/>
        </p:nvSpPr>
        <p:spPr>
          <a:xfrm>
            <a:off x="702191" y="3228515"/>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Ítem 2</a:t>
            </a:r>
            <a:endParaRPr b="0" i="0" sz="575" u="none" cap="none" strike="noStrike">
              <a:solidFill>
                <a:srgbClr val="1A365D"/>
              </a:solidFill>
              <a:latin typeface="Lexend"/>
              <a:ea typeface="Lexend"/>
              <a:cs typeface="Lexend"/>
              <a:sym typeface="Lexend"/>
            </a:endParaRPr>
          </a:p>
        </p:txBody>
      </p:sp>
      <p:sp>
        <p:nvSpPr>
          <p:cNvPr id="804" name="Google Shape;804;g36d87c73762_0_1394"/>
          <p:cNvSpPr/>
          <p:nvPr/>
        </p:nvSpPr>
        <p:spPr>
          <a:xfrm>
            <a:off x="702191" y="3381317"/>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Ítem 3</a:t>
            </a:r>
            <a:endParaRPr b="0" i="0" sz="575" u="none" cap="none" strike="noStrike">
              <a:solidFill>
                <a:srgbClr val="1A365D"/>
              </a:solidFill>
              <a:latin typeface="Lexend"/>
              <a:ea typeface="Lexend"/>
              <a:cs typeface="Lexend"/>
              <a:sym typeface="Lexend"/>
            </a:endParaRPr>
          </a:p>
        </p:txBody>
      </p:sp>
      <p:sp>
        <p:nvSpPr>
          <p:cNvPr id="805" name="Google Shape;805;g36d87c73762_0_1394"/>
          <p:cNvSpPr/>
          <p:nvPr/>
        </p:nvSpPr>
        <p:spPr>
          <a:xfrm>
            <a:off x="3434421" y="3228515"/>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$180,000</a:t>
            </a:r>
            <a:endParaRPr b="0" i="0" sz="575" u="none" cap="none" strike="noStrike">
              <a:solidFill>
                <a:srgbClr val="1A365D"/>
              </a:solidFill>
              <a:latin typeface="Lexend"/>
              <a:ea typeface="Lexend"/>
              <a:cs typeface="Lexend"/>
              <a:sym typeface="Lexend"/>
            </a:endParaRPr>
          </a:p>
        </p:txBody>
      </p:sp>
      <p:sp>
        <p:nvSpPr>
          <p:cNvPr id="806" name="Google Shape;806;g36d87c73762_0_1394"/>
          <p:cNvSpPr/>
          <p:nvPr/>
        </p:nvSpPr>
        <p:spPr>
          <a:xfrm>
            <a:off x="3434421" y="3381317"/>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$72,000</a:t>
            </a:r>
            <a:endParaRPr b="0" i="0" sz="575" u="none" cap="none" strike="noStrike">
              <a:solidFill>
                <a:srgbClr val="1A365D"/>
              </a:solidFill>
              <a:latin typeface="Lexend"/>
              <a:ea typeface="Lexend"/>
              <a:cs typeface="Lexend"/>
              <a:sym typeface="Lexend"/>
            </a:endParaRPr>
          </a:p>
        </p:txBody>
      </p:sp>
      <p:sp>
        <p:nvSpPr>
          <p:cNvPr id="807" name="Google Shape;807;g36d87c73762_0_1394"/>
          <p:cNvSpPr/>
          <p:nvPr/>
        </p:nvSpPr>
        <p:spPr>
          <a:xfrm>
            <a:off x="702191" y="3532067"/>
            <a:ext cx="14691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Ítem 4</a:t>
            </a:r>
            <a:endParaRPr b="0" i="0" sz="575" u="none" cap="none" strike="noStrike">
              <a:solidFill>
                <a:srgbClr val="1A365D"/>
              </a:solidFill>
              <a:latin typeface="Lexend"/>
              <a:ea typeface="Lexend"/>
              <a:cs typeface="Lexend"/>
              <a:sym typeface="Lexend"/>
            </a:endParaRPr>
          </a:p>
        </p:txBody>
      </p:sp>
      <p:sp>
        <p:nvSpPr>
          <p:cNvPr id="808" name="Google Shape;808;g36d87c73762_0_1394"/>
          <p:cNvSpPr/>
          <p:nvPr/>
        </p:nvSpPr>
        <p:spPr>
          <a:xfrm>
            <a:off x="3434421" y="3532067"/>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$48,000</a:t>
            </a:r>
            <a:endParaRPr b="0" i="0" sz="575" u="none" cap="none" strike="noStrike">
              <a:solidFill>
                <a:srgbClr val="1A365D"/>
              </a:solidFill>
              <a:latin typeface="Lexend"/>
              <a:ea typeface="Lexend"/>
              <a:cs typeface="Lexend"/>
              <a:sym typeface="Lexend"/>
            </a:endParaRPr>
          </a:p>
        </p:txBody>
      </p:sp>
      <p:sp>
        <p:nvSpPr>
          <p:cNvPr id="809" name="Google Shape;809;g36d87c73762_0_1394"/>
          <p:cNvSpPr/>
          <p:nvPr/>
        </p:nvSpPr>
        <p:spPr>
          <a:xfrm>
            <a:off x="702191" y="4112093"/>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Ítem 1</a:t>
            </a:r>
            <a:endParaRPr b="0" i="0" sz="575" u="none" cap="none" strike="noStrike">
              <a:solidFill>
                <a:srgbClr val="1A365D"/>
              </a:solidFill>
              <a:latin typeface="Lexend"/>
              <a:ea typeface="Lexend"/>
              <a:cs typeface="Lexend"/>
              <a:sym typeface="Lexend"/>
            </a:endParaRPr>
          </a:p>
        </p:txBody>
      </p:sp>
      <p:sp>
        <p:nvSpPr>
          <p:cNvPr id="810" name="Google Shape;810;g36d87c73762_0_1394"/>
          <p:cNvSpPr/>
          <p:nvPr/>
        </p:nvSpPr>
        <p:spPr>
          <a:xfrm>
            <a:off x="3434421" y="4112093"/>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$120,000</a:t>
            </a:r>
            <a:endParaRPr b="0" i="0" sz="575" u="none" cap="none" strike="noStrike">
              <a:solidFill>
                <a:srgbClr val="1A365D"/>
              </a:solidFill>
              <a:latin typeface="Lexend"/>
              <a:ea typeface="Lexend"/>
              <a:cs typeface="Lexend"/>
              <a:sym typeface="Lexend"/>
            </a:endParaRPr>
          </a:p>
        </p:txBody>
      </p:sp>
      <p:sp>
        <p:nvSpPr>
          <p:cNvPr id="811" name="Google Shape;811;g36d87c73762_0_1394"/>
          <p:cNvSpPr/>
          <p:nvPr/>
        </p:nvSpPr>
        <p:spPr>
          <a:xfrm>
            <a:off x="702191" y="4262698"/>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Ítem 2</a:t>
            </a:r>
            <a:endParaRPr b="0" i="0" sz="575" u="none" cap="none" strike="noStrike">
              <a:solidFill>
                <a:srgbClr val="1A365D"/>
              </a:solidFill>
              <a:latin typeface="Lexend"/>
              <a:ea typeface="Lexend"/>
              <a:cs typeface="Lexend"/>
              <a:sym typeface="Lexend"/>
            </a:endParaRPr>
          </a:p>
        </p:txBody>
      </p:sp>
      <p:sp>
        <p:nvSpPr>
          <p:cNvPr id="812" name="Google Shape;812;g36d87c73762_0_1394"/>
          <p:cNvSpPr/>
          <p:nvPr/>
        </p:nvSpPr>
        <p:spPr>
          <a:xfrm>
            <a:off x="702191" y="4413268"/>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Ítem 3</a:t>
            </a:r>
            <a:endParaRPr b="0" i="0" sz="575" u="none" cap="none" strike="noStrike">
              <a:solidFill>
                <a:srgbClr val="1A365D"/>
              </a:solidFill>
              <a:latin typeface="Lexend"/>
              <a:ea typeface="Lexend"/>
              <a:cs typeface="Lexend"/>
              <a:sym typeface="Lexend"/>
            </a:endParaRPr>
          </a:p>
        </p:txBody>
      </p:sp>
      <p:sp>
        <p:nvSpPr>
          <p:cNvPr id="813" name="Google Shape;813;g36d87c73762_0_1394"/>
          <p:cNvSpPr/>
          <p:nvPr/>
        </p:nvSpPr>
        <p:spPr>
          <a:xfrm>
            <a:off x="3434421" y="4262698"/>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$180,000</a:t>
            </a:r>
            <a:endParaRPr b="0" i="0" sz="575" u="none" cap="none" strike="noStrike">
              <a:solidFill>
                <a:srgbClr val="1A365D"/>
              </a:solidFill>
              <a:latin typeface="Lexend"/>
              <a:ea typeface="Lexend"/>
              <a:cs typeface="Lexend"/>
              <a:sym typeface="Lexend"/>
            </a:endParaRPr>
          </a:p>
        </p:txBody>
      </p:sp>
      <p:sp>
        <p:nvSpPr>
          <p:cNvPr id="814" name="Google Shape;814;g36d87c73762_0_1394"/>
          <p:cNvSpPr/>
          <p:nvPr/>
        </p:nvSpPr>
        <p:spPr>
          <a:xfrm>
            <a:off x="3434421" y="4413268"/>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$72,000</a:t>
            </a:r>
            <a:endParaRPr b="0" i="0" sz="575" u="none" cap="none" strike="noStrike">
              <a:solidFill>
                <a:srgbClr val="1A365D"/>
              </a:solidFill>
              <a:latin typeface="Lexend"/>
              <a:ea typeface="Lexend"/>
              <a:cs typeface="Lexend"/>
              <a:sym typeface="Lexend"/>
            </a:endParaRPr>
          </a:p>
        </p:txBody>
      </p:sp>
      <p:sp>
        <p:nvSpPr>
          <p:cNvPr id="815" name="Google Shape;815;g36d87c73762_0_1394"/>
          <p:cNvSpPr/>
          <p:nvPr/>
        </p:nvSpPr>
        <p:spPr>
          <a:xfrm>
            <a:off x="702191" y="2309600"/>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Ítem 1</a:t>
            </a:r>
            <a:endParaRPr b="0" i="0" sz="575" u="none" cap="none" strike="noStrike">
              <a:solidFill>
                <a:srgbClr val="1A365D"/>
              </a:solidFill>
              <a:latin typeface="Lexend"/>
              <a:ea typeface="Lexend"/>
              <a:cs typeface="Lexend"/>
              <a:sym typeface="Lexend"/>
            </a:endParaRPr>
          </a:p>
        </p:txBody>
      </p:sp>
      <p:sp>
        <p:nvSpPr>
          <p:cNvPr id="816" name="Google Shape;816;g36d87c73762_0_1394"/>
          <p:cNvSpPr/>
          <p:nvPr/>
        </p:nvSpPr>
        <p:spPr>
          <a:xfrm>
            <a:off x="3434421" y="2309600"/>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$120,000</a:t>
            </a:r>
            <a:endParaRPr b="0" i="0" sz="575" u="none" cap="none" strike="noStrike">
              <a:solidFill>
                <a:srgbClr val="1A365D"/>
              </a:solidFill>
              <a:latin typeface="Lexend"/>
              <a:ea typeface="Lexend"/>
              <a:cs typeface="Lexend"/>
              <a:sym typeface="Lexend"/>
            </a:endParaRPr>
          </a:p>
        </p:txBody>
      </p:sp>
      <p:sp>
        <p:nvSpPr>
          <p:cNvPr id="817" name="Google Shape;817;g36d87c73762_0_1394"/>
          <p:cNvSpPr/>
          <p:nvPr/>
        </p:nvSpPr>
        <p:spPr>
          <a:xfrm>
            <a:off x="702191" y="2467125"/>
            <a:ext cx="1861200" cy="102000"/>
          </a:xfrm>
          <a:prstGeom prst="rect">
            <a:avLst/>
          </a:prstGeom>
          <a:noFill/>
          <a:ln>
            <a:noFill/>
          </a:ln>
        </p:spPr>
        <p:txBody>
          <a:bodyPr anchorCtr="0" anchor="ctr" bIns="0" lIns="102100" spcFirstLastPara="1" rIns="0" wrap="square" tIns="0">
            <a:noAutofit/>
          </a:bodyPr>
          <a:lstStyle/>
          <a:p>
            <a:pPr indent="0" lvl="0" marL="0" marR="0" rtl="0" algn="l">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Ítem 2</a:t>
            </a:r>
            <a:endParaRPr b="0" i="0" sz="575" u="none" cap="none" strike="noStrike">
              <a:solidFill>
                <a:srgbClr val="1A365D"/>
              </a:solidFill>
              <a:latin typeface="Lexend"/>
              <a:ea typeface="Lexend"/>
              <a:cs typeface="Lexend"/>
              <a:sym typeface="Lexend"/>
            </a:endParaRPr>
          </a:p>
        </p:txBody>
      </p:sp>
      <p:sp>
        <p:nvSpPr>
          <p:cNvPr id="818" name="Google Shape;818;g36d87c73762_0_1394"/>
          <p:cNvSpPr/>
          <p:nvPr/>
        </p:nvSpPr>
        <p:spPr>
          <a:xfrm>
            <a:off x="3434421" y="2467125"/>
            <a:ext cx="465900" cy="102000"/>
          </a:xfrm>
          <a:prstGeom prst="rect">
            <a:avLst/>
          </a:prstGeom>
          <a:noFill/>
          <a:ln>
            <a:noFill/>
          </a:ln>
        </p:spPr>
        <p:txBody>
          <a:bodyPr anchorCtr="0" anchor="ctr" bIns="0" lIns="102100" spcFirstLastPara="1" rIns="0" wrap="square" tIns="0">
            <a:noAutofit/>
          </a:bodyPr>
          <a:lstStyle/>
          <a:p>
            <a:pPr indent="0" lvl="0" marL="0" marR="0" rtl="0" algn="r">
              <a:lnSpc>
                <a:spcPct val="100000"/>
              </a:lnSpc>
              <a:spcBef>
                <a:spcPts val="0"/>
              </a:spcBef>
              <a:spcAft>
                <a:spcPts val="0"/>
              </a:spcAft>
              <a:buClr>
                <a:srgbClr val="CBD5E0"/>
              </a:buClr>
              <a:buSzPts val="575"/>
              <a:buFont typeface="Noto Sans"/>
              <a:buNone/>
            </a:pPr>
            <a:r>
              <a:rPr b="0" i="0" lang="es" sz="575" u="none" cap="none" strike="noStrike">
                <a:solidFill>
                  <a:srgbClr val="1A365D"/>
                </a:solidFill>
                <a:latin typeface="Lexend"/>
                <a:ea typeface="Lexend"/>
                <a:cs typeface="Lexend"/>
                <a:sym typeface="Lexend"/>
              </a:rPr>
              <a:t>$180,000</a:t>
            </a:r>
            <a:endParaRPr b="0" i="0" sz="575" u="none" cap="none" strike="noStrike">
              <a:solidFill>
                <a:srgbClr val="1A365D"/>
              </a:solidFill>
              <a:latin typeface="Lexend"/>
              <a:ea typeface="Lexend"/>
              <a:cs typeface="Lexend"/>
              <a:sym typeface="Lexend"/>
            </a:endParaRPr>
          </a:p>
        </p:txBody>
      </p:sp>
      <p:sp>
        <p:nvSpPr>
          <p:cNvPr id="819" name="Google Shape;819;g36d87c73762_0_1394"/>
          <p:cNvSpPr/>
          <p:nvPr/>
        </p:nvSpPr>
        <p:spPr>
          <a:xfrm>
            <a:off x="4752750" y="2239850"/>
            <a:ext cx="3432300" cy="12438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chemeClr val="dk1"/>
              </a:buClr>
              <a:buSzPts val="1100"/>
              <a:buFont typeface="Arial"/>
              <a:buNone/>
            </a:pPr>
            <a:r>
              <a:rPr b="0" i="0" lang="es" sz="1100" u="none" cap="none" strike="noStrike">
                <a:solidFill>
                  <a:srgbClr val="1A365D"/>
                </a:solidFill>
                <a:latin typeface="Lexend"/>
                <a:ea typeface="Lexend"/>
                <a:cs typeface="Lexend"/>
                <a:sym typeface="Lexend"/>
              </a:rPr>
              <a:t>Señala la cantidad monetaria que tienes destinada para conseguir los objetivos de tu plan de negocios. Por ejemplo, salarios de cada miembro del equipo de venta, bonos, comisiones, software especializado, capacitaciones, por mencionar algunos.</a:t>
            </a:r>
            <a:endParaRPr b="0" i="0" sz="900" u="none" cap="none" strike="noStrike">
              <a:solidFill>
                <a:srgbClr val="1A365D"/>
              </a:solidFill>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1E5"/>
        </a:solidFill>
      </p:bgPr>
    </p:bg>
    <p:spTree>
      <p:nvGrpSpPr>
        <p:cNvPr id="824" name="Shape 824"/>
        <p:cNvGrpSpPr/>
        <p:nvPr/>
      </p:nvGrpSpPr>
      <p:grpSpPr>
        <a:xfrm>
          <a:off x="0" y="0"/>
          <a:ext cx="0" cy="0"/>
          <a:chOff x="0" y="0"/>
          <a:chExt cx="0" cy="0"/>
        </a:xfrm>
      </p:grpSpPr>
      <p:sp>
        <p:nvSpPr>
          <p:cNvPr id="825" name="Google Shape;825;g36d87c73762_0_1580"/>
          <p:cNvSpPr/>
          <p:nvPr/>
        </p:nvSpPr>
        <p:spPr>
          <a:xfrm>
            <a:off x="432200" y="2106050"/>
            <a:ext cx="8279700" cy="335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26" name="Google Shape;826;g36d87c73762_0_1580"/>
          <p:cNvSpPr/>
          <p:nvPr/>
        </p:nvSpPr>
        <p:spPr>
          <a:xfrm>
            <a:off x="432200" y="2775763"/>
            <a:ext cx="8279700" cy="335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27" name="Google Shape;827;g36d87c73762_0_1580"/>
          <p:cNvSpPr/>
          <p:nvPr/>
        </p:nvSpPr>
        <p:spPr>
          <a:xfrm>
            <a:off x="432150" y="3445488"/>
            <a:ext cx="8279700" cy="335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28" name="Google Shape;828;g36d87c73762_0_1580"/>
          <p:cNvSpPr/>
          <p:nvPr/>
        </p:nvSpPr>
        <p:spPr>
          <a:xfrm>
            <a:off x="432150" y="4115213"/>
            <a:ext cx="8279700" cy="335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29" name="Google Shape;829;g36d87c73762_0_1580"/>
          <p:cNvSpPr/>
          <p:nvPr/>
        </p:nvSpPr>
        <p:spPr>
          <a:xfrm>
            <a:off x="432200" y="1770325"/>
            <a:ext cx="8279700" cy="3357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30" name="Google Shape;830;g36d87c73762_0_1580"/>
          <p:cNvSpPr/>
          <p:nvPr/>
        </p:nvSpPr>
        <p:spPr>
          <a:xfrm>
            <a:off x="432200" y="2440038"/>
            <a:ext cx="8279700" cy="3357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31" name="Google Shape;831;g36d87c73762_0_1580"/>
          <p:cNvSpPr/>
          <p:nvPr/>
        </p:nvSpPr>
        <p:spPr>
          <a:xfrm>
            <a:off x="432200" y="3109725"/>
            <a:ext cx="8279700" cy="3357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32" name="Google Shape;832;g36d87c73762_0_1580"/>
          <p:cNvSpPr/>
          <p:nvPr/>
        </p:nvSpPr>
        <p:spPr>
          <a:xfrm>
            <a:off x="432150" y="3781238"/>
            <a:ext cx="8279700" cy="3357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33" name="Google Shape;833;g36d87c73762_0_1580"/>
          <p:cNvSpPr/>
          <p:nvPr/>
        </p:nvSpPr>
        <p:spPr>
          <a:xfrm>
            <a:off x="432200" y="4452738"/>
            <a:ext cx="8279700" cy="3357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34" name="Google Shape;834;g36d87c73762_0_1580"/>
          <p:cNvSpPr/>
          <p:nvPr/>
        </p:nvSpPr>
        <p:spPr>
          <a:xfrm>
            <a:off x="432200" y="1438125"/>
            <a:ext cx="8279700" cy="335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35" name="Google Shape;835;g36d87c73762_0_1580"/>
          <p:cNvSpPr/>
          <p:nvPr/>
        </p:nvSpPr>
        <p:spPr>
          <a:xfrm>
            <a:off x="432197" y="1430959"/>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Implementar CRM</a:t>
            </a:r>
            <a:endParaRPr b="0" i="0" sz="523" u="none" cap="none" strike="noStrike">
              <a:solidFill>
                <a:srgbClr val="374151"/>
              </a:solidFill>
              <a:latin typeface="Lexend"/>
              <a:ea typeface="Lexend"/>
              <a:cs typeface="Lexend"/>
              <a:sym typeface="Lexend"/>
            </a:endParaRPr>
          </a:p>
        </p:txBody>
      </p:sp>
      <p:sp>
        <p:nvSpPr>
          <p:cNvPr id="836" name="Google Shape;836;g36d87c73762_0_1580"/>
          <p:cNvSpPr/>
          <p:nvPr/>
        </p:nvSpPr>
        <p:spPr>
          <a:xfrm>
            <a:off x="432197" y="1766715"/>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Campaña Marketing Digital</a:t>
            </a:r>
            <a:endParaRPr b="0" i="0" sz="523" u="none" cap="none" strike="noStrike">
              <a:solidFill>
                <a:srgbClr val="374151"/>
              </a:solidFill>
              <a:latin typeface="Lexend"/>
              <a:ea typeface="Lexend"/>
              <a:cs typeface="Lexend"/>
              <a:sym typeface="Lexend"/>
            </a:endParaRPr>
          </a:p>
        </p:txBody>
      </p:sp>
      <p:sp>
        <p:nvSpPr>
          <p:cNvPr id="837" name="Google Shape;837;g36d87c73762_0_1580"/>
          <p:cNvSpPr/>
          <p:nvPr/>
        </p:nvSpPr>
        <p:spPr>
          <a:xfrm>
            <a:off x="432197" y="2102472"/>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Contratar Analista Datos</a:t>
            </a:r>
            <a:endParaRPr b="0" i="0" sz="523" u="none" cap="none" strike="noStrike">
              <a:solidFill>
                <a:srgbClr val="374151"/>
              </a:solidFill>
              <a:latin typeface="Lexend"/>
              <a:ea typeface="Lexend"/>
              <a:cs typeface="Lexend"/>
              <a:sym typeface="Lexend"/>
            </a:endParaRPr>
          </a:p>
        </p:txBody>
      </p:sp>
      <p:sp>
        <p:nvSpPr>
          <p:cNvPr id="838" name="Google Shape;838;g36d87c73762_0_1580"/>
          <p:cNvSpPr/>
          <p:nvPr/>
        </p:nvSpPr>
        <p:spPr>
          <a:xfrm>
            <a:off x="432197" y="2438229"/>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Optimizar Procesos Ventas</a:t>
            </a:r>
            <a:endParaRPr b="0" i="0" sz="523" u="none" cap="none" strike="noStrike">
              <a:solidFill>
                <a:srgbClr val="374151"/>
              </a:solidFill>
              <a:latin typeface="Lexend"/>
              <a:ea typeface="Lexend"/>
              <a:cs typeface="Lexend"/>
              <a:sym typeface="Lexend"/>
            </a:endParaRPr>
          </a:p>
        </p:txBody>
      </p:sp>
      <p:sp>
        <p:nvSpPr>
          <p:cNvPr id="839" name="Google Shape;839;g36d87c73762_0_1580"/>
          <p:cNvSpPr/>
          <p:nvPr/>
        </p:nvSpPr>
        <p:spPr>
          <a:xfrm>
            <a:off x="432197" y="2773985"/>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Desarrollar Alianzas</a:t>
            </a:r>
            <a:endParaRPr b="0" i="0" sz="523" u="none" cap="none" strike="noStrike">
              <a:solidFill>
                <a:srgbClr val="374151"/>
              </a:solidFill>
              <a:latin typeface="Lexend"/>
              <a:ea typeface="Lexend"/>
              <a:cs typeface="Lexend"/>
              <a:sym typeface="Lexend"/>
            </a:endParaRPr>
          </a:p>
        </p:txBody>
      </p:sp>
      <p:sp>
        <p:nvSpPr>
          <p:cNvPr id="840" name="Google Shape;840;g36d87c73762_0_1580"/>
          <p:cNvSpPr/>
          <p:nvPr/>
        </p:nvSpPr>
        <p:spPr>
          <a:xfrm>
            <a:off x="432197" y="3109741"/>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Lanzar Producto V2.0</a:t>
            </a:r>
            <a:endParaRPr b="0" i="0" sz="523" u="none" cap="none" strike="noStrike">
              <a:solidFill>
                <a:srgbClr val="374151"/>
              </a:solidFill>
              <a:latin typeface="Lexend"/>
              <a:ea typeface="Lexend"/>
              <a:cs typeface="Lexend"/>
              <a:sym typeface="Lexend"/>
            </a:endParaRPr>
          </a:p>
        </p:txBody>
      </p:sp>
      <p:sp>
        <p:nvSpPr>
          <p:cNvPr id="841" name="Google Shape;841;g36d87c73762_0_1580"/>
          <p:cNvSpPr/>
          <p:nvPr/>
        </p:nvSpPr>
        <p:spPr>
          <a:xfrm>
            <a:off x="432197" y="3445496"/>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Expansión Geográfica</a:t>
            </a:r>
            <a:endParaRPr b="0" i="0" sz="523" u="none" cap="none" strike="noStrike">
              <a:solidFill>
                <a:srgbClr val="374151"/>
              </a:solidFill>
              <a:latin typeface="Lexend"/>
              <a:ea typeface="Lexend"/>
              <a:cs typeface="Lexend"/>
              <a:sym typeface="Lexend"/>
            </a:endParaRPr>
          </a:p>
        </p:txBody>
      </p:sp>
      <p:sp>
        <p:nvSpPr>
          <p:cNvPr id="842" name="Google Shape;842;g36d87c73762_0_1580"/>
          <p:cNvSpPr/>
          <p:nvPr/>
        </p:nvSpPr>
        <p:spPr>
          <a:xfrm>
            <a:off x="432197" y="3781254"/>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Programa Capacitación</a:t>
            </a:r>
            <a:endParaRPr b="0" i="0" sz="523" u="none" cap="none" strike="noStrike">
              <a:solidFill>
                <a:srgbClr val="374151"/>
              </a:solidFill>
              <a:latin typeface="Lexend"/>
              <a:ea typeface="Lexend"/>
              <a:cs typeface="Lexend"/>
              <a:sym typeface="Lexend"/>
            </a:endParaRPr>
          </a:p>
        </p:txBody>
      </p:sp>
      <p:sp>
        <p:nvSpPr>
          <p:cNvPr id="843" name="Google Shape;843;g36d87c73762_0_1580"/>
          <p:cNvSpPr/>
          <p:nvPr/>
        </p:nvSpPr>
        <p:spPr>
          <a:xfrm>
            <a:off x="432197" y="4117010"/>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Alcanzar Punto Equilibrio</a:t>
            </a:r>
            <a:endParaRPr b="0" i="0" sz="523" u="none" cap="none" strike="noStrike">
              <a:solidFill>
                <a:srgbClr val="374151"/>
              </a:solidFill>
              <a:latin typeface="Lexend"/>
              <a:ea typeface="Lexend"/>
              <a:cs typeface="Lexend"/>
              <a:sym typeface="Lexend"/>
            </a:endParaRPr>
          </a:p>
        </p:txBody>
      </p:sp>
      <p:sp>
        <p:nvSpPr>
          <p:cNvPr id="844" name="Google Shape;844;g36d87c73762_0_1580"/>
          <p:cNvSpPr/>
          <p:nvPr/>
        </p:nvSpPr>
        <p:spPr>
          <a:xfrm>
            <a:off x="432197" y="4452766"/>
            <a:ext cx="1656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4299E1"/>
              </a:buClr>
              <a:buSzPts val="523"/>
              <a:buFont typeface="Noto Sans"/>
              <a:buNone/>
            </a:pPr>
            <a:r>
              <a:rPr b="1" i="0" lang="es" sz="523" u="none" cap="none" strike="noStrike">
                <a:solidFill>
                  <a:srgbClr val="374151"/>
                </a:solidFill>
                <a:latin typeface="Lexend"/>
                <a:ea typeface="Lexend"/>
                <a:cs typeface="Lexend"/>
                <a:sym typeface="Lexend"/>
              </a:rPr>
              <a:t>Evaluación Anual</a:t>
            </a:r>
            <a:endParaRPr b="0" i="0" sz="523" u="none" cap="none" strike="noStrike">
              <a:solidFill>
                <a:srgbClr val="374151"/>
              </a:solidFill>
              <a:latin typeface="Lexend"/>
              <a:ea typeface="Lexend"/>
              <a:cs typeface="Lexend"/>
              <a:sym typeface="Lexend"/>
            </a:endParaRPr>
          </a:p>
        </p:txBody>
      </p:sp>
      <p:sp>
        <p:nvSpPr>
          <p:cNvPr id="845" name="Google Shape;845;g36d87c73762_0_1580"/>
          <p:cNvSpPr/>
          <p:nvPr/>
        </p:nvSpPr>
        <p:spPr>
          <a:xfrm>
            <a:off x="432150" y="431247"/>
            <a:ext cx="3441600" cy="35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4299E1"/>
              </a:buClr>
              <a:buSzPts val="2025"/>
              <a:buFont typeface="Noto Sans"/>
              <a:buNone/>
            </a:pPr>
            <a:r>
              <a:rPr b="1" i="0" lang="es" sz="2025" u="none" cap="none" strike="noStrike">
                <a:solidFill>
                  <a:srgbClr val="1A365D"/>
                </a:solidFill>
                <a:latin typeface="Lexend"/>
                <a:ea typeface="Lexend"/>
                <a:cs typeface="Lexend"/>
                <a:sym typeface="Lexend"/>
              </a:rPr>
              <a:t>Plan de acción </a:t>
            </a:r>
            <a:endParaRPr b="0" i="0" sz="2025" u="none" cap="none" strike="noStrike">
              <a:solidFill>
                <a:srgbClr val="1A365D"/>
              </a:solidFill>
              <a:latin typeface="Lexend"/>
              <a:ea typeface="Lexend"/>
              <a:cs typeface="Lexend"/>
              <a:sym typeface="Lexend"/>
            </a:endParaRPr>
          </a:p>
        </p:txBody>
      </p:sp>
      <p:sp>
        <p:nvSpPr>
          <p:cNvPr id="846" name="Google Shape;846;g36d87c73762_0_1580"/>
          <p:cNvSpPr/>
          <p:nvPr/>
        </p:nvSpPr>
        <p:spPr>
          <a:xfrm>
            <a:off x="432197" y="1130922"/>
            <a:ext cx="1656000" cy="307200"/>
          </a:xfrm>
          <a:prstGeom prst="rect">
            <a:avLst/>
          </a:prstGeom>
          <a:solidFill>
            <a:srgbClr val="4299E1"/>
          </a:solidFill>
          <a:ln cap="flat" cmpd="sng" w="9525">
            <a:solidFill>
              <a:srgbClr val="FFFFFF">
                <a:alpha val="200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47" name="Google Shape;847;g36d87c73762_0_1580"/>
          <p:cNvSpPr/>
          <p:nvPr/>
        </p:nvSpPr>
        <p:spPr>
          <a:xfrm>
            <a:off x="432197" y="1130922"/>
            <a:ext cx="1656000" cy="307200"/>
          </a:xfrm>
          <a:prstGeom prst="rect">
            <a:avLst/>
          </a:prstGeom>
          <a:solidFill>
            <a:srgbClr val="1A365D"/>
          </a:solidFill>
          <a:ln>
            <a:noFill/>
          </a:ln>
        </p:spPr>
        <p:txBody>
          <a:bodyPr anchorCtr="0" anchor="ctr" bIns="102100" lIns="68050" spcFirstLastPara="1" rIns="68050" wrap="square" tIns="102100">
            <a:noAutofit/>
          </a:bodyPr>
          <a:lstStyle/>
          <a:p>
            <a:pPr indent="0" lvl="0" marL="0" marR="0" rtl="0" algn="ctr">
              <a:lnSpc>
                <a:spcPct val="100000"/>
              </a:lnSpc>
              <a:spcBef>
                <a:spcPts val="0"/>
              </a:spcBef>
              <a:spcAft>
                <a:spcPts val="0"/>
              </a:spcAft>
              <a:buClr>
                <a:srgbClr val="FFFFFF"/>
              </a:buClr>
              <a:buSzPts val="628"/>
              <a:buFont typeface="Noto Sans"/>
              <a:buNone/>
            </a:pPr>
            <a:r>
              <a:rPr b="1" i="0" lang="es" sz="628" u="none" cap="none" strike="noStrike">
                <a:solidFill>
                  <a:srgbClr val="FFFFFF"/>
                </a:solidFill>
                <a:latin typeface="Lexend"/>
                <a:ea typeface="Lexend"/>
                <a:cs typeface="Lexend"/>
                <a:sym typeface="Lexend"/>
              </a:rPr>
              <a:t>Tarea</a:t>
            </a:r>
            <a:endParaRPr b="0" i="0" sz="628" u="none" cap="none" strike="noStrike">
              <a:solidFill>
                <a:schemeClr val="dk1"/>
              </a:solidFill>
              <a:latin typeface="Lexend"/>
              <a:ea typeface="Lexend"/>
              <a:cs typeface="Lexend"/>
              <a:sym typeface="Lexend"/>
            </a:endParaRPr>
          </a:p>
        </p:txBody>
      </p:sp>
      <p:sp>
        <p:nvSpPr>
          <p:cNvPr id="848" name="Google Shape;848;g36d87c73762_0_1580"/>
          <p:cNvSpPr/>
          <p:nvPr/>
        </p:nvSpPr>
        <p:spPr>
          <a:xfrm>
            <a:off x="2088096" y="1130922"/>
            <a:ext cx="2898000" cy="307200"/>
          </a:xfrm>
          <a:prstGeom prst="rect">
            <a:avLst/>
          </a:prstGeom>
          <a:solidFill>
            <a:srgbClr val="4299E1"/>
          </a:solidFill>
          <a:ln cap="flat" cmpd="sng" w="9525">
            <a:solidFill>
              <a:srgbClr val="FFFFFF">
                <a:alpha val="200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49" name="Google Shape;849;g36d87c73762_0_1580"/>
          <p:cNvSpPr/>
          <p:nvPr/>
        </p:nvSpPr>
        <p:spPr>
          <a:xfrm>
            <a:off x="2088096" y="1130922"/>
            <a:ext cx="2898000" cy="307200"/>
          </a:xfrm>
          <a:prstGeom prst="rect">
            <a:avLst/>
          </a:prstGeom>
          <a:solidFill>
            <a:srgbClr val="1A365D"/>
          </a:solidFill>
          <a:ln>
            <a:noFill/>
          </a:ln>
        </p:spPr>
        <p:txBody>
          <a:bodyPr anchorCtr="0" anchor="ctr" bIns="102100" lIns="68050" spcFirstLastPara="1" rIns="68050" wrap="square" tIns="102100">
            <a:noAutofit/>
          </a:bodyPr>
          <a:lstStyle/>
          <a:p>
            <a:pPr indent="0" lvl="0" marL="0" marR="0" rtl="0" algn="ctr">
              <a:lnSpc>
                <a:spcPct val="100000"/>
              </a:lnSpc>
              <a:spcBef>
                <a:spcPts val="0"/>
              </a:spcBef>
              <a:spcAft>
                <a:spcPts val="0"/>
              </a:spcAft>
              <a:buClr>
                <a:srgbClr val="FFFFFF"/>
              </a:buClr>
              <a:buSzPts val="628"/>
              <a:buFont typeface="Noto Sans"/>
              <a:buNone/>
            </a:pPr>
            <a:r>
              <a:rPr b="1" i="0" lang="es" sz="628" u="none" cap="none" strike="noStrike">
                <a:solidFill>
                  <a:srgbClr val="FFFFFF"/>
                </a:solidFill>
                <a:latin typeface="Lexend"/>
                <a:ea typeface="Lexend"/>
                <a:cs typeface="Lexend"/>
                <a:sym typeface="Lexend"/>
              </a:rPr>
              <a:t>Descripción</a:t>
            </a:r>
            <a:endParaRPr b="0" i="0" sz="628" u="none" cap="none" strike="noStrike">
              <a:solidFill>
                <a:schemeClr val="dk1"/>
              </a:solidFill>
              <a:latin typeface="Lexend"/>
              <a:ea typeface="Lexend"/>
              <a:cs typeface="Lexend"/>
              <a:sym typeface="Lexend"/>
            </a:endParaRPr>
          </a:p>
        </p:txBody>
      </p:sp>
      <p:sp>
        <p:nvSpPr>
          <p:cNvPr id="850" name="Google Shape;850;g36d87c73762_0_1580"/>
          <p:cNvSpPr/>
          <p:nvPr/>
        </p:nvSpPr>
        <p:spPr>
          <a:xfrm>
            <a:off x="4985975" y="1130922"/>
            <a:ext cx="1242000" cy="307200"/>
          </a:xfrm>
          <a:prstGeom prst="rect">
            <a:avLst/>
          </a:prstGeom>
          <a:solidFill>
            <a:srgbClr val="4299E1"/>
          </a:solidFill>
          <a:ln cap="flat" cmpd="sng" w="9525">
            <a:solidFill>
              <a:srgbClr val="FFFFFF">
                <a:alpha val="200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51" name="Google Shape;851;g36d87c73762_0_1580"/>
          <p:cNvSpPr/>
          <p:nvPr/>
        </p:nvSpPr>
        <p:spPr>
          <a:xfrm>
            <a:off x="4985975" y="1130922"/>
            <a:ext cx="1242000" cy="307200"/>
          </a:xfrm>
          <a:prstGeom prst="rect">
            <a:avLst/>
          </a:prstGeom>
          <a:solidFill>
            <a:srgbClr val="1A365D"/>
          </a:solidFill>
          <a:ln>
            <a:noFill/>
          </a:ln>
        </p:spPr>
        <p:txBody>
          <a:bodyPr anchorCtr="0" anchor="ctr" bIns="102100" lIns="68050" spcFirstLastPara="1" rIns="68050" wrap="square" tIns="102100">
            <a:noAutofit/>
          </a:bodyPr>
          <a:lstStyle/>
          <a:p>
            <a:pPr indent="0" lvl="0" marL="0" marR="0" rtl="0" algn="ctr">
              <a:lnSpc>
                <a:spcPct val="100000"/>
              </a:lnSpc>
              <a:spcBef>
                <a:spcPts val="0"/>
              </a:spcBef>
              <a:spcAft>
                <a:spcPts val="0"/>
              </a:spcAft>
              <a:buClr>
                <a:srgbClr val="FFFFFF"/>
              </a:buClr>
              <a:buSzPts val="628"/>
              <a:buFont typeface="Noto Sans"/>
              <a:buNone/>
            </a:pPr>
            <a:r>
              <a:rPr b="1" i="0" lang="es" sz="628" u="none" cap="none" strike="noStrike">
                <a:solidFill>
                  <a:srgbClr val="FFFFFF"/>
                </a:solidFill>
                <a:latin typeface="Lexend"/>
                <a:ea typeface="Lexend"/>
                <a:cs typeface="Lexend"/>
                <a:sym typeface="Lexend"/>
              </a:rPr>
              <a:t>Responsable</a:t>
            </a:r>
            <a:endParaRPr b="0" i="0" sz="628" u="none" cap="none" strike="noStrike">
              <a:solidFill>
                <a:schemeClr val="dk1"/>
              </a:solidFill>
              <a:latin typeface="Lexend"/>
              <a:ea typeface="Lexend"/>
              <a:cs typeface="Lexend"/>
              <a:sym typeface="Lexend"/>
            </a:endParaRPr>
          </a:p>
        </p:txBody>
      </p:sp>
      <p:sp>
        <p:nvSpPr>
          <p:cNvPr id="852" name="Google Shape;852;g36d87c73762_0_1580"/>
          <p:cNvSpPr/>
          <p:nvPr/>
        </p:nvSpPr>
        <p:spPr>
          <a:xfrm>
            <a:off x="6227899" y="1130922"/>
            <a:ext cx="993600" cy="307200"/>
          </a:xfrm>
          <a:prstGeom prst="rect">
            <a:avLst/>
          </a:prstGeom>
          <a:solidFill>
            <a:srgbClr val="4299E1"/>
          </a:solidFill>
          <a:ln cap="flat" cmpd="sng" w="9525">
            <a:solidFill>
              <a:srgbClr val="FFFFFF">
                <a:alpha val="200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53" name="Google Shape;853;g36d87c73762_0_1580"/>
          <p:cNvSpPr/>
          <p:nvPr/>
        </p:nvSpPr>
        <p:spPr>
          <a:xfrm>
            <a:off x="6227899" y="1130922"/>
            <a:ext cx="993600" cy="307200"/>
          </a:xfrm>
          <a:prstGeom prst="rect">
            <a:avLst/>
          </a:prstGeom>
          <a:solidFill>
            <a:srgbClr val="1A365D"/>
          </a:solidFill>
          <a:ln>
            <a:noFill/>
          </a:ln>
        </p:spPr>
        <p:txBody>
          <a:bodyPr anchorCtr="0" anchor="ctr" bIns="102100" lIns="68050" spcFirstLastPara="1" rIns="68050" wrap="square" tIns="102100">
            <a:noAutofit/>
          </a:bodyPr>
          <a:lstStyle/>
          <a:p>
            <a:pPr indent="0" lvl="0" marL="0" marR="0" rtl="0" algn="ctr">
              <a:lnSpc>
                <a:spcPct val="100000"/>
              </a:lnSpc>
              <a:spcBef>
                <a:spcPts val="0"/>
              </a:spcBef>
              <a:spcAft>
                <a:spcPts val="0"/>
              </a:spcAft>
              <a:buClr>
                <a:srgbClr val="FFFFFF"/>
              </a:buClr>
              <a:buSzPts val="628"/>
              <a:buFont typeface="Noto Sans"/>
              <a:buNone/>
            </a:pPr>
            <a:r>
              <a:rPr b="1" i="0" lang="es" sz="628" u="none" cap="none" strike="noStrike">
                <a:solidFill>
                  <a:srgbClr val="FFFFFF"/>
                </a:solidFill>
                <a:latin typeface="Lexend"/>
                <a:ea typeface="Lexend"/>
                <a:cs typeface="Lexend"/>
                <a:sym typeface="Lexend"/>
              </a:rPr>
              <a:t>Fecha Entrega</a:t>
            </a:r>
            <a:endParaRPr b="0" i="0" sz="628" u="none" cap="none" strike="noStrike">
              <a:solidFill>
                <a:schemeClr val="dk1"/>
              </a:solidFill>
              <a:latin typeface="Lexend"/>
              <a:ea typeface="Lexend"/>
              <a:cs typeface="Lexend"/>
              <a:sym typeface="Lexend"/>
            </a:endParaRPr>
          </a:p>
        </p:txBody>
      </p:sp>
      <p:sp>
        <p:nvSpPr>
          <p:cNvPr id="854" name="Google Shape;854;g36d87c73762_0_1580"/>
          <p:cNvSpPr/>
          <p:nvPr/>
        </p:nvSpPr>
        <p:spPr>
          <a:xfrm>
            <a:off x="7221438" y="1130922"/>
            <a:ext cx="1490400" cy="307200"/>
          </a:xfrm>
          <a:prstGeom prst="rect">
            <a:avLst/>
          </a:prstGeom>
          <a:solidFill>
            <a:srgbClr val="4299E1"/>
          </a:solidFill>
          <a:ln cap="flat" cmpd="sng" w="9525">
            <a:solidFill>
              <a:srgbClr val="FFFFFF">
                <a:alpha val="20000"/>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55" name="Google Shape;855;g36d87c73762_0_1580"/>
          <p:cNvSpPr/>
          <p:nvPr/>
        </p:nvSpPr>
        <p:spPr>
          <a:xfrm>
            <a:off x="7221438" y="1130922"/>
            <a:ext cx="1490400" cy="307200"/>
          </a:xfrm>
          <a:prstGeom prst="rect">
            <a:avLst/>
          </a:prstGeom>
          <a:solidFill>
            <a:srgbClr val="1A365D"/>
          </a:solidFill>
          <a:ln>
            <a:noFill/>
          </a:ln>
        </p:spPr>
        <p:txBody>
          <a:bodyPr anchorCtr="0" anchor="ctr" bIns="102100" lIns="68050" spcFirstLastPara="1" rIns="68050" wrap="square" tIns="102100">
            <a:noAutofit/>
          </a:bodyPr>
          <a:lstStyle/>
          <a:p>
            <a:pPr indent="0" lvl="0" marL="0" marR="0" rtl="0" algn="ctr">
              <a:lnSpc>
                <a:spcPct val="100000"/>
              </a:lnSpc>
              <a:spcBef>
                <a:spcPts val="0"/>
              </a:spcBef>
              <a:spcAft>
                <a:spcPts val="0"/>
              </a:spcAft>
              <a:buClr>
                <a:srgbClr val="FFFFFF"/>
              </a:buClr>
              <a:buSzPts val="628"/>
              <a:buFont typeface="Noto Sans"/>
              <a:buNone/>
            </a:pPr>
            <a:r>
              <a:rPr b="1" i="0" lang="es" sz="628" u="none" cap="none" strike="noStrike">
                <a:solidFill>
                  <a:srgbClr val="FFFFFF"/>
                </a:solidFill>
                <a:latin typeface="Lexend"/>
                <a:ea typeface="Lexend"/>
                <a:cs typeface="Lexend"/>
                <a:sym typeface="Lexend"/>
              </a:rPr>
              <a:t>Status</a:t>
            </a:r>
            <a:endParaRPr b="0" i="0" sz="628" u="none" cap="none" strike="noStrike">
              <a:solidFill>
                <a:schemeClr val="dk1"/>
              </a:solidFill>
              <a:latin typeface="Lexend"/>
              <a:ea typeface="Lexend"/>
              <a:cs typeface="Lexend"/>
              <a:sym typeface="Lexend"/>
            </a:endParaRPr>
          </a:p>
        </p:txBody>
      </p:sp>
      <p:sp>
        <p:nvSpPr>
          <p:cNvPr id="856" name="Google Shape;856;g36d87c73762_0_1580"/>
          <p:cNvSpPr/>
          <p:nvPr/>
        </p:nvSpPr>
        <p:spPr>
          <a:xfrm>
            <a:off x="2088096" y="1430959"/>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Configurar sistema CRM para gestión de leads y seguimiento de ventas. Incluye migración de datos y capacitación del equipo.</a:t>
            </a:r>
            <a:endParaRPr b="0" i="0" sz="523" u="none" cap="none" strike="noStrike">
              <a:solidFill>
                <a:srgbClr val="374151"/>
              </a:solidFill>
              <a:latin typeface="Lexend"/>
              <a:ea typeface="Lexend"/>
              <a:cs typeface="Lexend"/>
              <a:sym typeface="Lexend"/>
            </a:endParaRPr>
          </a:p>
        </p:txBody>
      </p:sp>
      <p:sp>
        <p:nvSpPr>
          <p:cNvPr id="857" name="Google Shape;857;g36d87c73762_0_1580"/>
          <p:cNvSpPr/>
          <p:nvPr/>
        </p:nvSpPr>
        <p:spPr>
          <a:xfrm>
            <a:off x="4985975" y="1430959"/>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Director IT</a:t>
            </a:r>
            <a:endParaRPr b="0" i="0" sz="523" u="none" cap="none" strike="noStrike">
              <a:solidFill>
                <a:srgbClr val="374151"/>
              </a:solidFill>
              <a:latin typeface="Lexend"/>
              <a:ea typeface="Lexend"/>
              <a:cs typeface="Lexend"/>
              <a:sym typeface="Lexend"/>
            </a:endParaRPr>
          </a:p>
        </p:txBody>
      </p:sp>
      <p:sp>
        <p:nvSpPr>
          <p:cNvPr id="858" name="Google Shape;858;g36d87c73762_0_1580"/>
          <p:cNvSpPr/>
          <p:nvPr/>
        </p:nvSpPr>
        <p:spPr>
          <a:xfrm>
            <a:off x="6227899" y="1430959"/>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15/03/2025</a:t>
            </a:r>
            <a:endParaRPr b="0" i="0" sz="523" u="none" cap="none" strike="noStrike">
              <a:solidFill>
                <a:srgbClr val="374151"/>
              </a:solidFill>
              <a:latin typeface="Lexend"/>
              <a:ea typeface="Lexend"/>
              <a:cs typeface="Lexend"/>
              <a:sym typeface="Lexend"/>
            </a:endParaRPr>
          </a:p>
        </p:txBody>
      </p:sp>
      <p:sp>
        <p:nvSpPr>
          <p:cNvPr id="859" name="Google Shape;859;g36d87c73762_0_1580"/>
          <p:cNvSpPr/>
          <p:nvPr/>
        </p:nvSpPr>
        <p:spPr>
          <a:xfrm>
            <a:off x="7682875" y="1528401"/>
            <a:ext cx="706500" cy="155400"/>
          </a:xfrm>
          <a:prstGeom prst="roundRect">
            <a:avLst>
              <a:gd fmla="val 16667" name="adj"/>
            </a:avLst>
          </a:prstGeom>
          <a:solidFill>
            <a:srgbClr val="68D391">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60" name="Google Shape;860;g36d87c73762_0_1580"/>
          <p:cNvSpPr/>
          <p:nvPr/>
        </p:nvSpPr>
        <p:spPr>
          <a:xfrm>
            <a:off x="7637325" y="1526513"/>
            <a:ext cx="793500" cy="155400"/>
          </a:xfrm>
          <a:prstGeom prst="rect">
            <a:avLst/>
          </a:prstGeom>
          <a:noFill/>
          <a:ln>
            <a:noFill/>
          </a:ln>
        </p:spPr>
        <p:txBody>
          <a:bodyPr anchorCtr="0" anchor="ctr" bIns="34025" lIns="51050" spcFirstLastPara="1" rIns="51050" wrap="square" tIns="34025">
            <a:noAutofit/>
          </a:bodyPr>
          <a:lstStyle/>
          <a:p>
            <a:pPr indent="0" lvl="0" marL="0" marR="0" rtl="0" algn="ctr">
              <a:lnSpc>
                <a:spcPct val="100000"/>
              </a:lnSpc>
              <a:spcBef>
                <a:spcPts val="0"/>
              </a:spcBef>
              <a:spcAft>
                <a:spcPts val="0"/>
              </a:spcAft>
              <a:buClr>
                <a:srgbClr val="68D391"/>
              </a:buClr>
              <a:buSzPts val="523"/>
              <a:buFont typeface="Noto Sans"/>
              <a:buNone/>
            </a:pPr>
            <a:r>
              <a:rPr b="1" i="0" lang="es" sz="523" u="none" cap="none" strike="noStrike">
                <a:solidFill>
                  <a:srgbClr val="68D391"/>
                </a:solidFill>
                <a:latin typeface="Lexend"/>
                <a:ea typeface="Lexend"/>
                <a:cs typeface="Lexend"/>
                <a:sym typeface="Lexend"/>
              </a:rPr>
              <a:t>COMPLETADO</a:t>
            </a:r>
            <a:endParaRPr b="0" i="0" sz="523" u="none" cap="none" strike="noStrike">
              <a:solidFill>
                <a:schemeClr val="dk1"/>
              </a:solidFill>
              <a:latin typeface="Lexend"/>
              <a:ea typeface="Lexend"/>
              <a:cs typeface="Lexend"/>
              <a:sym typeface="Lexend"/>
            </a:endParaRPr>
          </a:p>
        </p:txBody>
      </p:sp>
      <p:sp>
        <p:nvSpPr>
          <p:cNvPr id="861" name="Google Shape;861;g36d87c73762_0_1580"/>
          <p:cNvSpPr/>
          <p:nvPr/>
        </p:nvSpPr>
        <p:spPr>
          <a:xfrm>
            <a:off x="2088096" y="1766715"/>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Lanzar campaña integral en redes sociales, Google Ads y email marketing para generar leads calificados.</a:t>
            </a:r>
            <a:endParaRPr b="0" i="0" sz="523" u="none" cap="none" strike="noStrike">
              <a:solidFill>
                <a:srgbClr val="374151"/>
              </a:solidFill>
              <a:latin typeface="Lexend"/>
              <a:ea typeface="Lexend"/>
              <a:cs typeface="Lexend"/>
              <a:sym typeface="Lexend"/>
            </a:endParaRPr>
          </a:p>
        </p:txBody>
      </p:sp>
      <p:sp>
        <p:nvSpPr>
          <p:cNvPr id="862" name="Google Shape;862;g36d87c73762_0_1580"/>
          <p:cNvSpPr/>
          <p:nvPr/>
        </p:nvSpPr>
        <p:spPr>
          <a:xfrm>
            <a:off x="4985975" y="1766715"/>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Especialista Marketing</a:t>
            </a:r>
            <a:endParaRPr b="0" i="0" sz="523" u="none" cap="none" strike="noStrike">
              <a:solidFill>
                <a:srgbClr val="374151"/>
              </a:solidFill>
              <a:latin typeface="Lexend"/>
              <a:ea typeface="Lexend"/>
              <a:cs typeface="Lexend"/>
              <a:sym typeface="Lexend"/>
            </a:endParaRPr>
          </a:p>
        </p:txBody>
      </p:sp>
      <p:sp>
        <p:nvSpPr>
          <p:cNvPr id="863" name="Google Shape;863;g36d87c73762_0_1580"/>
          <p:cNvSpPr/>
          <p:nvPr/>
        </p:nvSpPr>
        <p:spPr>
          <a:xfrm>
            <a:off x="6227899" y="1766715"/>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30/03/2025</a:t>
            </a:r>
            <a:endParaRPr b="0" i="0" sz="523" u="none" cap="none" strike="noStrike">
              <a:solidFill>
                <a:srgbClr val="374151"/>
              </a:solidFill>
              <a:latin typeface="Lexend"/>
              <a:ea typeface="Lexend"/>
              <a:cs typeface="Lexend"/>
              <a:sym typeface="Lexend"/>
            </a:endParaRPr>
          </a:p>
        </p:txBody>
      </p:sp>
      <p:sp>
        <p:nvSpPr>
          <p:cNvPr id="864" name="Google Shape;864;g36d87c73762_0_1580"/>
          <p:cNvSpPr/>
          <p:nvPr/>
        </p:nvSpPr>
        <p:spPr>
          <a:xfrm>
            <a:off x="7675975" y="1862238"/>
            <a:ext cx="706500" cy="155400"/>
          </a:xfrm>
          <a:prstGeom prst="roundRect">
            <a:avLst>
              <a:gd fmla="val 16667" name="adj"/>
            </a:avLst>
          </a:prstGeom>
          <a:solidFill>
            <a:srgbClr val="F6AD55">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65" name="Google Shape;865;g36d87c73762_0_1580"/>
          <p:cNvSpPr/>
          <p:nvPr/>
        </p:nvSpPr>
        <p:spPr>
          <a:xfrm>
            <a:off x="7648171" y="2195342"/>
            <a:ext cx="793500" cy="155400"/>
          </a:xfrm>
          <a:prstGeom prst="rect">
            <a:avLst/>
          </a:prstGeom>
          <a:noFill/>
          <a:ln>
            <a:noFill/>
          </a:ln>
        </p:spPr>
        <p:txBody>
          <a:bodyPr anchorCtr="0" anchor="ctr" bIns="34025" lIns="51050" spcFirstLastPara="1" rIns="51050" wrap="square" tIns="34025">
            <a:noAutofit/>
          </a:bodyPr>
          <a:lstStyle/>
          <a:p>
            <a:pPr indent="0" lvl="0" marL="0" marR="0" rtl="0" algn="ctr">
              <a:lnSpc>
                <a:spcPct val="100000"/>
              </a:lnSpc>
              <a:spcBef>
                <a:spcPts val="0"/>
              </a:spcBef>
              <a:spcAft>
                <a:spcPts val="0"/>
              </a:spcAft>
              <a:buClr>
                <a:srgbClr val="F6AD55"/>
              </a:buClr>
              <a:buSzPts val="523"/>
              <a:buFont typeface="Noto Sans"/>
              <a:buNone/>
            </a:pPr>
            <a:r>
              <a:rPr b="1" i="0" lang="es" sz="523" u="none" cap="none" strike="noStrike">
                <a:solidFill>
                  <a:srgbClr val="F6AD55"/>
                </a:solidFill>
                <a:latin typeface="Lexend"/>
                <a:ea typeface="Lexend"/>
                <a:cs typeface="Lexend"/>
                <a:sym typeface="Lexend"/>
              </a:rPr>
              <a:t>EN PROGRESO</a:t>
            </a:r>
            <a:endParaRPr b="0" i="0" sz="523" u="none" cap="none" strike="noStrike">
              <a:solidFill>
                <a:schemeClr val="dk1"/>
              </a:solidFill>
              <a:latin typeface="Lexend"/>
              <a:ea typeface="Lexend"/>
              <a:cs typeface="Lexend"/>
              <a:sym typeface="Lexend"/>
            </a:endParaRPr>
          </a:p>
        </p:txBody>
      </p:sp>
      <p:sp>
        <p:nvSpPr>
          <p:cNvPr id="866" name="Google Shape;866;g36d87c73762_0_1580"/>
          <p:cNvSpPr/>
          <p:nvPr/>
        </p:nvSpPr>
        <p:spPr>
          <a:xfrm>
            <a:off x="2088096" y="2102472"/>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Proceso de reclutamiento y selección para analista de datos de ventas. Incluye onboarding y capacitación inicial.</a:t>
            </a:r>
            <a:endParaRPr b="0" i="0" sz="523" u="none" cap="none" strike="noStrike">
              <a:solidFill>
                <a:srgbClr val="374151"/>
              </a:solidFill>
              <a:latin typeface="Lexend"/>
              <a:ea typeface="Lexend"/>
              <a:cs typeface="Lexend"/>
              <a:sym typeface="Lexend"/>
            </a:endParaRPr>
          </a:p>
        </p:txBody>
      </p:sp>
      <p:sp>
        <p:nvSpPr>
          <p:cNvPr id="867" name="Google Shape;867;g36d87c73762_0_1580"/>
          <p:cNvSpPr/>
          <p:nvPr/>
        </p:nvSpPr>
        <p:spPr>
          <a:xfrm>
            <a:off x="4985975" y="2102472"/>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Director RRHH</a:t>
            </a:r>
            <a:endParaRPr b="0" i="0" sz="523" u="none" cap="none" strike="noStrike">
              <a:solidFill>
                <a:srgbClr val="374151"/>
              </a:solidFill>
              <a:latin typeface="Lexend"/>
              <a:ea typeface="Lexend"/>
              <a:cs typeface="Lexend"/>
              <a:sym typeface="Lexend"/>
            </a:endParaRPr>
          </a:p>
        </p:txBody>
      </p:sp>
      <p:sp>
        <p:nvSpPr>
          <p:cNvPr id="868" name="Google Shape;868;g36d87c73762_0_1580"/>
          <p:cNvSpPr/>
          <p:nvPr/>
        </p:nvSpPr>
        <p:spPr>
          <a:xfrm>
            <a:off x="6227899" y="2102472"/>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15/04/2025</a:t>
            </a:r>
            <a:endParaRPr b="0" i="0" sz="523" u="none" cap="none" strike="noStrike">
              <a:solidFill>
                <a:srgbClr val="374151"/>
              </a:solidFill>
              <a:latin typeface="Lexend"/>
              <a:ea typeface="Lexend"/>
              <a:cs typeface="Lexend"/>
              <a:sym typeface="Lexend"/>
            </a:endParaRPr>
          </a:p>
        </p:txBody>
      </p:sp>
      <p:sp>
        <p:nvSpPr>
          <p:cNvPr id="869" name="Google Shape;869;g36d87c73762_0_1580"/>
          <p:cNvSpPr/>
          <p:nvPr/>
        </p:nvSpPr>
        <p:spPr>
          <a:xfrm>
            <a:off x="7675975" y="2196088"/>
            <a:ext cx="706500" cy="153900"/>
          </a:xfrm>
          <a:prstGeom prst="roundRect">
            <a:avLst>
              <a:gd fmla="val 16667" name="adj"/>
            </a:avLst>
          </a:prstGeom>
          <a:solidFill>
            <a:srgbClr val="F6AD55">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70" name="Google Shape;870;g36d87c73762_0_1580"/>
          <p:cNvSpPr/>
          <p:nvPr/>
        </p:nvSpPr>
        <p:spPr>
          <a:xfrm>
            <a:off x="7607875" y="1862238"/>
            <a:ext cx="755700" cy="155400"/>
          </a:xfrm>
          <a:prstGeom prst="rect">
            <a:avLst/>
          </a:prstGeom>
          <a:noFill/>
          <a:ln>
            <a:noFill/>
          </a:ln>
        </p:spPr>
        <p:txBody>
          <a:bodyPr anchorCtr="0" anchor="ctr" bIns="34025" lIns="51050" spcFirstLastPara="1" rIns="51050" wrap="square" tIns="34025">
            <a:noAutofit/>
          </a:bodyPr>
          <a:lstStyle/>
          <a:p>
            <a:pPr indent="0" lvl="0" marL="0" marR="0" rtl="0" algn="ctr">
              <a:lnSpc>
                <a:spcPct val="100000"/>
              </a:lnSpc>
              <a:spcBef>
                <a:spcPts val="0"/>
              </a:spcBef>
              <a:spcAft>
                <a:spcPts val="0"/>
              </a:spcAft>
              <a:buClr>
                <a:srgbClr val="F6AD55"/>
              </a:buClr>
              <a:buSzPts val="523"/>
              <a:buFont typeface="Noto Sans"/>
              <a:buNone/>
            </a:pPr>
            <a:r>
              <a:rPr b="1" i="0" lang="es" sz="523" u="none" cap="none" strike="noStrike">
                <a:solidFill>
                  <a:srgbClr val="F6AD55"/>
                </a:solidFill>
                <a:latin typeface="Lexend"/>
                <a:ea typeface="Lexend"/>
                <a:cs typeface="Lexend"/>
                <a:sym typeface="Lexend"/>
              </a:rPr>
              <a:t>      EN PROGRESO</a:t>
            </a:r>
            <a:endParaRPr b="0" i="0" sz="523" u="none" cap="none" strike="noStrike">
              <a:solidFill>
                <a:schemeClr val="dk1"/>
              </a:solidFill>
              <a:latin typeface="Lexend"/>
              <a:ea typeface="Lexend"/>
              <a:cs typeface="Lexend"/>
              <a:sym typeface="Lexend"/>
            </a:endParaRPr>
          </a:p>
        </p:txBody>
      </p:sp>
      <p:sp>
        <p:nvSpPr>
          <p:cNvPr id="871" name="Google Shape;871;g36d87c73762_0_1580"/>
          <p:cNvSpPr/>
          <p:nvPr/>
        </p:nvSpPr>
        <p:spPr>
          <a:xfrm>
            <a:off x="2088096" y="2438229"/>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Rediseñar flujo de ventas para mejorar tasa de conversión. Implementar automatizaciones y scripts de ventas.</a:t>
            </a:r>
            <a:endParaRPr b="0" i="0" sz="523" u="none" cap="none" strike="noStrike">
              <a:solidFill>
                <a:srgbClr val="374151"/>
              </a:solidFill>
              <a:latin typeface="Lexend"/>
              <a:ea typeface="Lexend"/>
              <a:cs typeface="Lexend"/>
              <a:sym typeface="Lexend"/>
            </a:endParaRPr>
          </a:p>
        </p:txBody>
      </p:sp>
      <p:sp>
        <p:nvSpPr>
          <p:cNvPr id="872" name="Google Shape;872;g36d87c73762_0_1580"/>
          <p:cNvSpPr/>
          <p:nvPr/>
        </p:nvSpPr>
        <p:spPr>
          <a:xfrm>
            <a:off x="4985975" y="2438229"/>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Director Ventas</a:t>
            </a:r>
            <a:endParaRPr b="0" i="0" sz="523" u="none" cap="none" strike="noStrike">
              <a:solidFill>
                <a:srgbClr val="374151"/>
              </a:solidFill>
              <a:latin typeface="Lexend"/>
              <a:ea typeface="Lexend"/>
              <a:cs typeface="Lexend"/>
              <a:sym typeface="Lexend"/>
            </a:endParaRPr>
          </a:p>
        </p:txBody>
      </p:sp>
      <p:sp>
        <p:nvSpPr>
          <p:cNvPr id="873" name="Google Shape;873;g36d87c73762_0_1580"/>
          <p:cNvSpPr/>
          <p:nvPr/>
        </p:nvSpPr>
        <p:spPr>
          <a:xfrm>
            <a:off x="6227899" y="2438229"/>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30/04/2025</a:t>
            </a:r>
            <a:endParaRPr b="0" i="0" sz="523" u="none" cap="none" strike="noStrike">
              <a:solidFill>
                <a:srgbClr val="374151"/>
              </a:solidFill>
              <a:latin typeface="Lexend"/>
              <a:ea typeface="Lexend"/>
              <a:cs typeface="Lexend"/>
              <a:sym typeface="Lexend"/>
            </a:endParaRPr>
          </a:p>
        </p:txBody>
      </p:sp>
      <p:sp>
        <p:nvSpPr>
          <p:cNvPr id="874" name="Google Shape;874;g36d87c73762_0_1580"/>
          <p:cNvSpPr/>
          <p:nvPr/>
        </p:nvSpPr>
        <p:spPr>
          <a:xfrm>
            <a:off x="7674325" y="2531075"/>
            <a:ext cx="723900" cy="155400"/>
          </a:xfrm>
          <a:prstGeom prst="roundRect">
            <a:avLst>
              <a:gd fmla="val 16667" name="adj"/>
            </a:avLst>
          </a:prstGeom>
          <a:solidFill>
            <a:srgbClr val="FC8181">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75" name="Google Shape;875;g36d87c73762_0_1580"/>
          <p:cNvSpPr/>
          <p:nvPr/>
        </p:nvSpPr>
        <p:spPr>
          <a:xfrm>
            <a:off x="2088096" y="2773985"/>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Establecer partnerships estratégicos con 3 empresas complementarias para ampliar canal de distribución.</a:t>
            </a:r>
            <a:endParaRPr b="0" i="0" sz="523" u="none" cap="none" strike="noStrike">
              <a:solidFill>
                <a:srgbClr val="374151"/>
              </a:solidFill>
              <a:latin typeface="Lexend"/>
              <a:ea typeface="Lexend"/>
              <a:cs typeface="Lexend"/>
              <a:sym typeface="Lexend"/>
            </a:endParaRPr>
          </a:p>
        </p:txBody>
      </p:sp>
      <p:sp>
        <p:nvSpPr>
          <p:cNvPr id="876" name="Google Shape;876;g36d87c73762_0_1580"/>
          <p:cNvSpPr/>
          <p:nvPr/>
        </p:nvSpPr>
        <p:spPr>
          <a:xfrm>
            <a:off x="4985975" y="2773985"/>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Director Comercial</a:t>
            </a:r>
            <a:endParaRPr b="0" i="0" sz="523" u="none" cap="none" strike="noStrike">
              <a:solidFill>
                <a:srgbClr val="374151"/>
              </a:solidFill>
              <a:latin typeface="Lexend"/>
              <a:ea typeface="Lexend"/>
              <a:cs typeface="Lexend"/>
              <a:sym typeface="Lexend"/>
            </a:endParaRPr>
          </a:p>
        </p:txBody>
      </p:sp>
      <p:sp>
        <p:nvSpPr>
          <p:cNvPr id="877" name="Google Shape;877;g36d87c73762_0_1580"/>
          <p:cNvSpPr/>
          <p:nvPr/>
        </p:nvSpPr>
        <p:spPr>
          <a:xfrm>
            <a:off x="6227899" y="2773985"/>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15/05/2025</a:t>
            </a:r>
            <a:endParaRPr b="0" i="0" sz="523" u="none" cap="none" strike="noStrike">
              <a:solidFill>
                <a:srgbClr val="374151"/>
              </a:solidFill>
              <a:latin typeface="Lexend"/>
              <a:ea typeface="Lexend"/>
              <a:cs typeface="Lexend"/>
              <a:sym typeface="Lexend"/>
            </a:endParaRPr>
          </a:p>
        </p:txBody>
      </p:sp>
      <p:sp>
        <p:nvSpPr>
          <p:cNvPr id="878" name="Google Shape;878;g36d87c73762_0_1580"/>
          <p:cNvSpPr/>
          <p:nvPr/>
        </p:nvSpPr>
        <p:spPr>
          <a:xfrm>
            <a:off x="7709950" y="2516350"/>
            <a:ext cx="706500" cy="184800"/>
          </a:xfrm>
          <a:prstGeom prst="rect">
            <a:avLst/>
          </a:prstGeom>
          <a:noFill/>
          <a:ln>
            <a:noFill/>
          </a:ln>
        </p:spPr>
        <p:txBody>
          <a:bodyPr anchorCtr="0" anchor="ctr" bIns="34025" lIns="51050" spcFirstLastPara="1" rIns="51050" wrap="square" tIns="34025">
            <a:noAutofit/>
          </a:bodyPr>
          <a:lstStyle/>
          <a:p>
            <a:pPr indent="0" lvl="0" marL="0" marR="0" rtl="0" algn="ctr">
              <a:lnSpc>
                <a:spcPct val="100000"/>
              </a:lnSpc>
              <a:spcBef>
                <a:spcPts val="0"/>
              </a:spcBef>
              <a:spcAft>
                <a:spcPts val="0"/>
              </a:spcAft>
              <a:buClr>
                <a:srgbClr val="FC8181"/>
              </a:buClr>
              <a:buSzPts val="523"/>
              <a:buFont typeface="Noto Sans"/>
              <a:buNone/>
            </a:pPr>
            <a:r>
              <a:rPr b="1" i="0" lang="es" sz="523" u="none" cap="none" strike="noStrike">
                <a:solidFill>
                  <a:srgbClr val="FC8181"/>
                </a:solidFill>
                <a:latin typeface="Lexend"/>
                <a:ea typeface="Lexend"/>
                <a:cs typeface="Lexend"/>
                <a:sym typeface="Lexend"/>
              </a:rPr>
              <a:t>PENDIENTE</a:t>
            </a:r>
            <a:endParaRPr b="0" i="0" sz="523" u="none" cap="none" strike="noStrike">
              <a:solidFill>
                <a:schemeClr val="dk1"/>
              </a:solidFill>
              <a:latin typeface="Lexend"/>
              <a:ea typeface="Lexend"/>
              <a:cs typeface="Lexend"/>
              <a:sym typeface="Lexend"/>
            </a:endParaRPr>
          </a:p>
        </p:txBody>
      </p:sp>
      <p:sp>
        <p:nvSpPr>
          <p:cNvPr id="879" name="Google Shape;879;g36d87c73762_0_1580"/>
          <p:cNvSpPr/>
          <p:nvPr/>
        </p:nvSpPr>
        <p:spPr>
          <a:xfrm>
            <a:off x="2088096" y="3109741"/>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Desarrollo y lanzamiento de nuevas funcionalidades basadas en feedback de usuarios. Incluye testing y documentación.</a:t>
            </a:r>
            <a:endParaRPr b="0" i="0" sz="523" u="none" cap="none" strike="noStrike">
              <a:solidFill>
                <a:srgbClr val="374151"/>
              </a:solidFill>
              <a:latin typeface="Lexend"/>
              <a:ea typeface="Lexend"/>
              <a:cs typeface="Lexend"/>
              <a:sym typeface="Lexend"/>
            </a:endParaRPr>
          </a:p>
        </p:txBody>
      </p:sp>
      <p:sp>
        <p:nvSpPr>
          <p:cNvPr id="880" name="Google Shape;880;g36d87c73762_0_1580"/>
          <p:cNvSpPr/>
          <p:nvPr/>
        </p:nvSpPr>
        <p:spPr>
          <a:xfrm>
            <a:off x="4985975" y="3109741"/>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Director Producto</a:t>
            </a:r>
            <a:endParaRPr b="0" i="0" sz="523" u="none" cap="none" strike="noStrike">
              <a:solidFill>
                <a:srgbClr val="374151"/>
              </a:solidFill>
              <a:latin typeface="Lexend"/>
              <a:ea typeface="Lexend"/>
              <a:cs typeface="Lexend"/>
              <a:sym typeface="Lexend"/>
            </a:endParaRPr>
          </a:p>
        </p:txBody>
      </p:sp>
      <p:sp>
        <p:nvSpPr>
          <p:cNvPr id="881" name="Google Shape;881;g36d87c73762_0_1580"/>
          <p:cNvSpPr/>
          <p:nvPr/>
        </p:nvSpPr>
        <p:spPr>
          <a:xfrm>
            <a:off x="6227899" y="3109741"/>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30/06/2025</a:t>
            </a:r>
            <a:endParaRPr b="0" i="0" sz="523" u="none" cap="none" strike="noStrike">
              <a:solidFill>
                <a:srgbClr val="374151"/>
              </a:solidFill>
              <a:latin typeface="Lexend"/>
              <a:ea typeface="Lexend"/>
              <a:cs typeface="Lexend"/>
              <a:sym typeface="Lexend"/>
            </a:endParaRPr>
          </a:p>
        </p:txBody>
      </p:sp>
      <p:sp>
        <p:nvSpPr>
          <p:cNvPr id="882" name="Google Shape;882;g36d87c73762_0_1580"/>
          <p:cNvSpPr/>
          <p:nvPr/>
        </p:nvSpPr>
        <p:spPr>
          <a:xfrm>
            <a:off x="7691675" y="3201538"/>
            <a:ext cx="706500" cy="153900"/>
          </a:xfrm>
          <a:prstGeom prst="roundRect">
            <a:avLst>
              <a:gd fmla="val 16667" name="adj"/>
            </a:avLst>
          </a:prstGeom>
          <a:solidFill>
            <a:srgbClr val="9F7AEA">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83" name="Google Shape;883;g36d87c73762_0_1580"/>
          <p:cNvSpPr/>
          <p:nvPr/>
        </p:nvSpPr>
        <p:spPr>
          <a:xfrm>
            <a:off x="7691674" y="3216528"/>
            <a:ext cx="706500" cy="123900"/>
          </a:xfrm>
          <a:prstGeom prst="rect">
            <a:avLst/>
          </a:prstGeom>
          <a:noFill/>
          <a:ln>
            <a:noFill/>
          </a:ln>
        </p:spPr>
        <p:txBody>
          <a:bodyPr anchorCtr="0" anchor="ctr" bIns="34025" lIns="51050" spcFirstLastPara="1" rIns="51050" wrap="square" tIns="34025">
            <a:noAutofit/>
          </a:bodyPr>
          <a:lstStyle/>
          <a:p>
            <a:pPr indent="0" lvl="0" marL="0" marR="0" rtl="0" algn="l">
              <a:lnSpc>
                <a:spcPct val="100000"/>
              </a:lnSpc>
              <a:spcBef>
                <a:spcPts val="0"/>
              </a:spcBef>
              <a:spcAft>
                <a:spcPts val="0"/>
              </a:spcAft>
              <a:buClr>
                <a:srgbClr val="9F7AEA"/>
              </a:buClr>
              <a:buSzPts val="523"/>
              <a:buFont typeface="Noto Sans"/>
              <a:buNone/>
            </a:pPr>
            <a:r>
              <a:rPr b="1" i="0" lang="es" sz="523" u="none" cap="none" strike="noStrike">
                <a:solidFill>
                  <a:srgbClr val="9F7AEA"/>
                </a:solidFill>
                <a:latin typeface="Lexend"/>
                <a:ea typeface="Lexend"/>
                <a:cs typeface="Lexend"/>
                <a:sym typeface="Lexend"/>
              </a:rPr>
              <a:t>PLANIFICADO</a:t>
            </a:r>
            <a:endParaRPr b="0" i="0" sz="523" u="none" cap="none" strike="noStrike">
              <a:solidFill>
                <a:schemeClr val="dk1"/>
              </a:solidFill>
              <a:latin typeface="Lexend"/>
              <a:ea typeface="Lexend"/>
              <a:cs typeface="Lexend"/>
              <a:sym typeface="Lexend"/>
            </a:endParaRPr>
          </a:p>
        </p:txBody>
      </p:sp>
      <p:sp>
        <p:nvSpPr>
          <p:cNvPr id="884" name="Google Shape;884;g36d87c73762_0_1580"/>
          <p:cNvSpPr/>
          <p:nvPr/>
        </p:nvSpPr>
        <p:spPr>
          <a:xfrm>
            <a:off x="2088096" y="3445496"/>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Entrada a 2 nuevos mercados regionales. Incluye análisis de mercado, adaptación de producto y estrategia local.</a:t>
            </a:r>
            <a:endParaRPr b="0" i="0" sz="523" u="none" cap="none" strike="noStrike">
              <a:solidFill>
                <a:srgbClr val="374151"/>
              </a:solidFill>
              <a:latin typeface="Lexend"/>
              <a:ea typeface="Lexend"/>
              <a:cs typeface="Lexend"/>
              <a:sym typeface="Lexend"/>
            </a:endParaRPr>
          </a:p>
        </p:txBody>
      </p:sp>
      <p:sp>
        <p:nvSpPr>
          <p:cNvPr id="885" name="Google Shape;885;g36d87c73762_0_1580"/>
          <p:cNvSpPr/>
          <p:nvPr/>
        </p:nvSpPr>
        <p:spPr>
          <a:xfrm>
            <a:off x="4985975" y="3445496"/>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Director Expansión</a:t>
            </a:r>
            <a:endParaRPr b="0" i="0" sz="523" u="none" cap="none" strike="noStrike">
              <a:solidFill>
                <a:srgbClr val="374151"/>
              </a:solidFill>
              <a:latin typeface="Lexend"/>
              <a:ea typeface="Lexend"/>
              <a:cs typeface="Lexend"/>
              <a:sym typeface="Lexend"/>
            </a:endParaRPr>
          </a:p>
        </p:txBody>
      </p:sp>
      <p:sp>
        <p:nvSpPr>
          <p:cNvPr id="886" name="Google Shape;886;g36d87c73762_0_1580"/>
          <p:cNvSpPr/>
          <p:nvPr/>
        </p:nvSpPr>
        <p:spPr>
          <a:xfrm>
            <a:off x="6227899" y="3445496"/>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31/07/2025</a:t>
            </a:r>
            <a:endParaRPr b="0" i="0" sz="523" u="none" cap="none" strike="noStrike">
              <a:solidFill>
                <a:srgbClr val="374151"/>
              </a:solidFill>
              <a:latin typeface="Lexend"/>
              <a:ea typeface="Lexend"/>
              <a:cs typeface="Lexend"/>
              <a:sym typeface="Lexend"/>
            </a:endParaRPr>
          </a:p>
        </p:txBody>
      </p:sp>
      <p:sp>
        <p:nvSpPr>
          <p:cNvPr id="887" name="Google Shape;887;g36d87c73762_0_1580"/>
          <p:cNvSpPr/>
          <p:nvPr/>
        </p:nvSpPr>
        <p:spPr>
          <a:xfrm>
            <a:off x="2088096" y="3781254"/>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Implementar programa de capacitación continua para equipo de ventas en nuevas técnicas y herramientas.</a:t>
            </a:r>
            <a:endParaRPr b="0" i="0" sz="523" u="none" cap="none" strike="noStrike">
              <a:solidFill>
                <a:srgbClr val="374151"/>
              </a:solidFill>
              <a:latin typeface="Lexend"/>
              <a:ea typeface="Lexend"/>
              <a:cs typeface="Lexend"/>
              <a:sym typeface="Lexend"/>
            </a:endParaRPr>
          </a:p>
        </p:txBody>
      </p:sp>
      <p:sp>
        <p:nvSpPr>
          <p:cNvPr id="888" name="Google Shape;888;g36d87c73762_0_1580"/>
          <p:cNvSpPr/>
          <p:nvPr/>
        </p:nvSpPr>
        <p:spPr>
          <a:xfrm>
            <a:off x="4985975" y="3781254"/>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Director RRHH</a:t>
            </a:r>
            <a:endParaRPr b="0" i="0" sz="523" u="none" cap="none" strike="noStrike">
              <a:solidFill>
                <a:srgbClr val="374151"/>
              </a:solidFill>
              <a:latin typeface="Lexend"/>
              <a:ea typeface="Lexend"/>
              <a:cs typeface="Lexend"/>
              <a:sym typeface="Lexend"/>
            </a:endParaRPr>
          </a:p>
        </p:txBody>
      </p:sp>
      <p:sp>
        <p:nvSpPr>
          <p:cNvPr id="889" name="Google Shape;889;g36d87c73762_0_1580"/>
          <p:cNvSpPr/>
          <p:nvPr/>
        </p:nvSpPr>
        <p:spPr>
          <a:xfrm>
            <a:off x="6227899" y="3781254"/>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15/08/2025</a:t>
            </a:r>
            <a:endParaRPr b="0" i="0" sz="523" u="none" cap="none" strike="noStrike">
              <a:solidFill>
                <a:srgbClr val="374151"/>
              </a:solidFill>
              <a:latin typeface="Lexend"/>
              <a:ea typeface="Lexend"/>
              <a:cs typeface="Lexend"/>
              <a:sym typeface="Lexend"/>
            </a:endParaRPr>
          </a:p>
        </p:txBody>
      </p:sp>
      <p:sp>
        <p:nvSpPr>
          <p:cNvPr id="890" name="Google Shape;890;g36d87c73762_0_1580"/>
          <p:cNvSpPr/>
          <p:nvPr/>
        </p:nvSpPr>
        <p:spPr>
          <a:xfrm>
            <a:off x="2088096" y="4117010"/>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Lograr balance entre ingresos y gastos operativos. Monitoreo continuo de métricas financieras clave.</a:t>
            </a:r>
            <a:endParaRPr b="0" i="0" sz="523" u="none" cap="none" strike="noStrike">
              <a:solidFill>
                <a:srgbClr val="374151"/>
              </a:solidFill>
              <a:latin typeface="Lexend"/>
              <a:ea typeface="Lexend"/>
              <a:cs typeface="Lexend"/>
              <a:sym typeface="Lexend"/>
            </a:endParaRPr>
          </a:p>
        </p:txBody>
      </p:sp>
      <p:sp>
        <p:nvSpPr>
          <p:cNvPr id="891" name="Google Shape;891;g36d87c73762_0_1580"/>
          <p:cNvSpPr/>
          <p:nvPr/>
        </p:nvSpPr>
        <p:spPr>
          <a:xfrm>
            <a:off x="4985975" y="4117010"/>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Director Financiero</a:t>
            </a:r>
            <a:endParaRPr b="0" i="0" sz="523" u="none" cap="none" strike="noStrike">
              <a:solidFill>
                <a:srgbClr val="374151"/>
              </a:solidFill>
              <a:latin typeface="Lexend"/>
              <a:ea typeface="Lexend"/>
              <a:cs typeface="Lexend"/>
              <a:sym typeface="Lexend"/>
            </a:endParaRPr>
          </a:p>
        </p:txBody>
      </p:sp>
      <p:sp>
        <p:nvSpPr>
          <p:cNvPr id="892" name="Google Shape;892;g36d87c73762_0_1580"/>
          <p:cNvSpPr/>
          <p:nvPr/>
        </p:nvSpPr>
        <p:spPr>
          <a:xfrm>
            <a:off x="6227899" y="4117010"/>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30/09/2025</a:t>
            </a:r>
            <a:endParaRPr b="0" i="0" sz="523" u="none" cap="none" strike="noStrike">
              <a:solidFill>
                <a:srgbClr val="374151"/>
              </a:solidFill>
              <a:latin typeface="Lexend"/>
              <a:ea typeface="Lexend"/>
              <a:cs typeface="Lexend"/>
              <a:sym typeface="Lexend"/>
            </a:endParaRPr>
          </a:p>
        </p:txBody>
      </p:sp>
      <p:sp>
        <p:nvSpPr>
          <p:cNvPr id="893" name="Google Shape;893;g36d87c73762_0_1580"/>
          <p:cNvSpPr/>
          <p:nvPr/>
        </p:nvSpPr>
        <p:spPr>
          <a:xfrm>
            <a:off x="2088096" y="4452766"/>
            <a:ext cx="2898000" cy="335700"/>
          </a:xfrm>
          <a:prstGeom prst="rect">
            <a:avLst/>
          </a:prstGeom>
          <a:noFill/>
          <a:ln>
            <a:noFill/>
          </a:ln>
        </p:spPr>
        <p:txBody>
          <a:bodyPr anchorCtr="0" anchor="t" bIns="85075" lIns="68050" spcFirstLastPara="1" rIns="68050" wrap="square" tIns="85075">
            <a:noAutofit/>
          </a:bodyPr>
          <a:lstStyle/>
          <a:p>
            <a:pPr indent="0" lvl="0" marL="0" marR="0" rtl="0" algn="l">
              <a:lnSpc>
                <a:spcPct val="100000"/>
              </a:lnSpc>
              <a:spcBef>
                <a:spcPts val="0"/>
              </a:spcBef>
              <a:spcAft>
                <a:spcPts val="0"/>
              </a:spcAft>
              <a:buClr>
                <a:srgbClr val="CBD5E0"/>
              </a:buClr>
              <a:buSzPts val="523"/>
              <a:buFont typeface="Noto Sans"/>
              <a:buNone/>
            </a:pPr>
            <a:r>
              <a:rPr b="0" i="0" lang="es" sz="523" u="none" cap="none" strike="noStrike">
                <a:solidFill>
                  <a:srgbClr val="374151"/>
                </a:solidFill>
                <a:latin typeface="Lexend"/>
                <a:ea typeface="Lexend"/>
                <a:cs typeface="Lexend"/>
                <a:sym typeface="Lexend"/>
              </a:rPr>
              <a:t>Revisión completa de resultados, ajuste de estrategias y planificación para el siguiente período fiscal.</a:t>
            </a:r>
            <a:endParaRPr b="0" i="0" sz="523" u="none" cap="none" strike="noStrike">
              <a:solidFill>
                <a:srgbClr val="374151"/>
              </a:solidFill>
              <a:latin typeface="Lexend"/>
              <a:ea typeface="Lexend"/>
              <a:cs typeface="Lexend"/>
              <a:sym typeface="Lexend"/>
            </a:endParaRPr>
          </a:p>
        </p:txBody>
      </p:sp>
      <p:sp>
        <p:nvSpPr>
          <p:cNvPr id="894" name="Google Shape;894;g36d87c73762_0_1580"/>
          <p:cNvSpPr/>
          <p:nvPr/>
        </p:nvSpPr>
        <p:spPr>
          <a:xfrm>
            <a:off x="4985975" y="4452766"/>
            <a:ext cx="12420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CEO</a:t>
            </a:r>
            <a:endParaRPr b="0" i="0" sz="523" u="none" cap="none" strike="noStrike">
              <a:solidFill>
                <a:srgbClr val="374151"/>
              </a:solidFill>
              <a:latin typeface="Lexend"/>
              <a:ea typeface="Lexend"/>
              <a:cs typeface="Lexend"/>
              <a:sym typeface="Lexend"/>
            </a:endParaRPr>
          </a:p>
        </p:txBody>
      </p:sp>
      <p:sp>
        <p:nvSpPr>
          <p:cNvPr id="895" name="Google Shape;895;g36d87c73762_0_1580"/>
          <p:cNvSpPr/>
          <p:nvPr/>
        </p:nvSpPr>
        <p:spPr>
          <a:xfrm>
            <a:off x="6227899" y="4452766"/>
            <a:ext cx="993600" cy="335700"/>
          </a:xfrm>
          <a:prstGeom prst="rect">
            <a:avLst/>
          </a:prstGeom>
          <a:noFill/>
          <a:ln>
            <a:noFill/>
          </a:ln>
        </p:spPr>
        <p:txBody>
          <a:bodyPr anchorCtr="0" anchor="t" bIns="85075" lIns="68050" spcFirstLastPara="1" rIns="68050" wrap="square" tIns="85075">
            <a:noAutofit/>
          </a:bodyPr>
          <a:lstStyle/>
          <a:p>
            <a:pPr indent="0" lvl="0" marL="0" marR="0" rtl="0" algn="ctr">
              <a:lnSpc>
                <a:spcPct val="100000"/>
              </a:lnSpc>
              <a:spcBef>
                <a:spcPts val="0"/>
              </a:spcBef>
              <a:spcAft>
                <a:spcPts val="0"/>
              </a:spcAft>
              <a:buClr>
                <a:srgbClr val="EDF2F7"/>
              </a:buClr>
              <a:buSzPts val="523"/>
              <a:buFont typeface="Noto Sans"/>
              <a:buNone/>
            </a:pPr>
            <a:r>
              <a:rPr b="1" i="0" lang="es" sz="523" u="none" cap="none" strike="noStrike">
                <a:solidFill>
                  <a:srgbClr val="374151"/>
                </a:solidFill>
                <a:latin typeface="Lexend"/>
                <a:ea typeface="Lexend"/>
                <a:cs typeface="Lexend"/>
                <a:sym typeface="Lexend"/>
              </a:rPr>
              <a:t>31/12/2025</a:t>
            </a:r>
            <a:endParaRPr b="0" i="0" sz="523" u="none" cap="none" strike="noStrike">
              <a:solidFill>
                <a:srgbClr val="374151"/>
              </a:solidFill>
              <a:latin typeface="Lexend"/>
              <a:ea typeface="Lexend"/>
              <a:cs typeface="Lexend"/>
              <a:sym typeface="Lexend"/>
            </a:endParaRPr>
          </a:p>
        </p:txBody>
      </p:sp>
      <p:sp>
        <p:nvSpPr>
          <p:cNvPr id="896" name="Google Shape;896;g36d87c73762_0_1580"/>
          <p:cNvSpPr/>
          <p:nvPr/>
        </p:nvSpPr>
        <p:spPr>
          <a:xfrm>
            <a:off x="7682874" y="4542890"/>
            <a:ext cx="706500" cy="153900"/>
          </a:xfrm>
          <a:prstGeom prst="roundRect">
            <a:avLst>
              <a:gd fmla="val 16667" name="adj"/>
            </a:avLst>
          </a:prstGeom>
          <a:solidFill>
            <a:srgbClr val="9F7AEA">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897" name="Google Shape;897;g36d87c73762_0_1580"/>
          <p:cNvSpPr/>
          <p:nvPr/>
        </p:nvSpPr>
        <p:spPr>
          <a:xfrm>
            <a:off x="7682874" y="4547009"/>
            <a:ext cx="706500" cy="153900"/>
          </a:xfrm>
          <a:prstGeom prst="rect">
            <a:avLst/>
          </a:prstGeom>
          <a:noFill/>
          <a:ln>
            <a:noFill/>
          </a:ln>
        </p:spPr>
        <p:txBody>
          <a:bodyPr anchorCtr="0" anchor="ctr" bIns="34025" lIns="51050" spcFirstLastPara="1" rIns="51050" wrap="square" tIns="34025">
            <a:noAutofit/>
          </a:bodyPr>
          <a:lstStyle/>
          <a:p>
            <a:pPr indent="0" lvl="0" marL="0" marR="0" rtl="0" algn="ctr">
              <a:lnSpc>
                <a:spcPct val="100000"/>
              </a:lnSpc>
              <a:spcBef>
                <a:spcPts val="0"/>
              </a:spcBef>
              <a:spcAft>
                <a:spcPts val="0"/>
              </a:spcAft>
              <a:buClr>
                <a:srgbClr val="9F7AEA"/>
              </a:buClr>
              <a:buSzPts val="523"/>
              <a:buFont typeface="Noto Sans"/>
              <a:buNone/>
            </a:pPr>
            <a:r>
              <a:rPr b="1" i="0" lang="es" sz="523" u="none" cap="none" strike="noStrike">
                <a:solidFill>
                  <a:srgbClr val="9F7AEA"/>
                </a:solidFill>
                <a:latin typeface="Lexend"/>
                <a:ea typeface="Lexend"/>
                <a:cs typeface="Lexend"/>
                <a:sym typeface="Lexend"/>
              </a:rPr>
              <a:t>PLANIFICADO</a:t>
            </a:r>
            <a:endParaRPr b="0" i="0" sz="523" u="none" cap="none" strike="noStrike">
              <a:solidFill>
                <a:schemeClr val="dk1"/>
              </a:solidFill>
              <a:latin typeface="Lexend"/>
              <a:ea typeface="Lexend"/>
              <a:cs typeface="Lexend"/>
              <a:sym typeface="Lexend"/>
            </a:endParaRPr>
          </a:p>
        </p:txBody>
      </p:sp>
      <p:sp>
        <p:nvSpPr>
          <p:cNvPr id="898" name="Google Shape;898;g36d87c73762_0_1580"/>
          <p:cNvSpPr txBox="1"/>
          <p:nvPr/>
        </p:nvSpPr>
        <p:spPr>
          <a:xfrm>
            <a:off x="432150" y="857550"/>
            <a:ext cx="6518100" cy="15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s" sz="1000" u="none" cap="none" strike="noStrike">
                <a:solidFill>
                  <a:srgbClr val="1A365D"/>
                </a:solidFill>
                <a:latin typeface="Lexend"/>
                <a:ea typeface="Lexend"/>
                <a:cs typeface="Lexend"/>
                <a:sym typeface="Lexend"/>
              </a:rPr>
              <a:t>Desarrolla las </a:t>
            </a:r>
            <a:r>
              <a:rPr b="1" i="0" lang="es" sz="1000" u="sng" cap="none" strike="noStrike">
                <a:solidFill>
                  <a:srgbClr val="1A365D"/>
                </a:solidFill>
                <a:latin typeface="Lexend"/>
                <a:ea typeface="Lexend"/>
                <a:cs typeface="Lexend"/>
                <a:sym typeface="Lexend"/>
                <a:hlinkClick r:id="rId3">
                  <a:extLst>
                    <a:ext uri="{A12FA001-AC4F-418D-AE19-62706E023703}">
                      <ahyp:hlinkClr val="tx"/>
                    </a:ext>
                  </a:extLst>
                </a:hlinkClick>
              </a:rPr>
              <a:t>tácticas</a:t>
            </a:r>
            <a:r>
              <a:rPr b="0" i="0" lang="es" sz="1000" u="none" cap="none" strike="noStrike">
                <a:solidFill>
                  <a:srgbClr val="1A365D"/>
                </a:solidFill>
                <a:latin typeface="Lexend"/>
                <a:ea typeface="Lexend"/>
                <a:cs typeface="Lexend"/>
                <a:sym typeface="Lexend"/>
              </a:rPr>
              <a:t> y acciones que se llevan a cabo para garantizar el cumplimiento de tus objetivos. </a:t>
            </a:r>
            <a:endParaRPr b="0" i="0" sz="1000" u="none" cap="none" strike="noStrike">
              <a:solidFill>
                <a:srgbClr val="1A365D"/>
              </a:solidFill>
              <a:latin typeface="Lexend"/>
              <a:ea typeface="Lexend"/>
              <a:cs typeface="Lexend"/>
              <a:sym typeface="Lexend"/>
            </a:endParaRPr>
          </a:p>
        </p:txBody>
      </p:sp>
      <p:sp>
        <p:nvSpPr>
          <p:cNvPr id="899" name="Google Shape;899;g36d87c73762_0_1580"/>
          <p:cNvSpPr/>
          <p:nvPr/>
        </p:nvSpPr>
        <p:spPr>
          <a:xfrm>
            <a:off x="7691664" y="4207890"/>
            <a:ext cx="706500" cy="153900"/>
          </a:xfrm>
          <a:prstGeom prst="rect">
            <a:avLst/>
          </a:prstGeom>
          <a:noFill/>
          <a:ln>
            <a:noFill/>
          </a:ln>
        </p:spPr>
        <p:txBody>
          <a:bodyPr anchorCtr="0" anchor="ctr" bIns="34025" lIns="51050" spcFirstLastPara="1" rIns="51050" wrap="square" tIns="34025">
            <a:noAutofit/>
          </a:bodyPr>
          <a:lstStyle/>
          <a:p>
            <a:pPr indent="0" lvl="0" marL="0" marR="0" rtl="0" algn="ctr">
              <a:lnSpc>
                <a:spcPct val="100000"/>
              </a:lnSpc>
              <a:spcBef>
                <a:spcPts val="0"/>
              </a:spcBef>
              <a:spcAft>
                <a:spcPts val="0"/>
              </a:spcAft>
              <a:buClr>
                <a:srgbClr val="9F7AEA"/>
              </a:buClr>
              <a:buSzPts val="523"/>
              <a:buFont typeface="Noto Sans"/>
              <a:buNone/>
            </a:pPr>
            <a:r>
              <a:rPr b="1" i="0" lang="es" sz="523" u="none" cap="none" strike="noStrike">
                <a:solidFill>
                  <a:srgbClr val="9F7AEA"/>
                </a:solidFill>
                <a:latin typeface="Lexend"/>
                <a:ea typeface="Lexend"/>
                <a:cs typeface="Lexend"/>
                <a:sym typeface="Lexend"/>
              </a:rPr>
              <a:t>PLANIFICADO</a:t>
            </a:r>
            <a:endParaRPr b="0" i="0" sz="523" u="none" cap="none" strike="noStrike">
              <a:solidFill>
                <a:schemeClr val="dk1"/>
              </a:solidFill>
              <a:latin typeface="Lexend"/>
              <a:ea typeface="Lexend"/>
              <a:cs typeface="Lexend"/>
              <a:sym typeface="Lexend"/>
            </a:endParaRPr>
          </a:p>
        </p:txBody>
      </p:sp>
      <p:sp>
        <p:nvSpPr>
          <p:cNvPr id="900" name="Google Shape;900;g36d87c73762_0_1580"/>
          <p:cNvSpPr/>
          <p:nvPr/>
        </p:nvSpPr>
        <p:spPr>
          <a:xfrm>
            <a:off x="7680824" y="4196308"/>
            <a:ext cx="706500" cy="153900"/>
          </a:xfrm>
          <a:prstGeom prst="roundRect">
            <a:avLst>
              <a:gd fmla="val 16667" name="adj"/>
            </a:avLst>
          </a:prstGeom>
          <a:solidFill>
            <a:srgbClr val="9F7AEA">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901" name="Google Shape;901;g36d87c73762_0_1580"/>
          <p:cNvSpPr/>
          <p:nvPr/>
        </p:nvSpPr>
        <p:spPr>
          <a:xfrm>
            <a:off x="7657064" y="3865703"/>
            <a:ext cx="706500" cy="153900"/>
          </a:xfrm>
          <a:prstGeom prst="rect">
            <a:avLst/>
          </a:prstGeom>
          <a:noFill/>
          <a:ln>
            <a:noFill/>
          </a:ln>
        </p:spPr>
        <p:txBody>
          <a:bodyPr anchorCtr="0" anchor="ctr" bIns="34025" lIns="51050" spcFirstLastPara="1" rIns="51050" wrap="square" tIns="34025">
            <a:noAutofit/>
          </a:bodyPr>
          <a:lstStyle/>
          <a:p>
            <a:pPr indent="0" lvl="0" marL="0" marR="0" rtl="0" algn="ctr">
              <a:lnSpc>
                <a:spcPct val="100000"/>
              </a:lnSpc>
              <a:spcBef>
                <a:spcPts val="0"/>
              </a:spcBef>
              <a:spcAft>
                <a:spcPts val="0"/>
              </a:spcAft>
              <a:buClr>
                <a:srgbClr val="9F7AEA"/>
              </a:buClr>
              <a:buSzPts val="523"/>
              <a:buFont typeface="Noto Sans"/>
              <a:buNone/>
            </a:pPr>
            <a:r>
              <a:rPr b="1" i="0" lang="es" sz="523" u="none" cap="none" strike="noStrike">
                <a:solidFill>
                  <a:srgbClr val="9F7AEA"/>
                </a:solidFill>
                <a:latin typeface="Lexend"/>
                <a:ea typeface="Lexend"/>
                <a:cs typeface="Lexend"/>
                <a:sym typeface="Lexend"/>
              </a:rPr>
              <a:t>PLANIFICADO</a:t>
            </a:r>
            <a:endParaRPr b="0" i="0" sz="523" u="none" cap="none" strike="noStrike">
              <a:solidFill>
                <a:schemeClr val="dk1"/>
              </a:solidFill>
              <a:latin typeface="Lexend"/>
              <a:ea typeface="Lexend"/>
              <a:cs typeface="Lexend"/>
              <a:sym typeface="Lexend"/>
            </a:endParaRPr>
          </a:p>
        </p:txBody>
      </p:sp>
      <p:sp>
        <p:nvSpPr>
          <p:cNvPr id="902" name="Google Shape;902;g36d87c73762_0_1580"/>
          <p:cNvSpPr/>
          <p:nvPr/>
        </p:nvSpPr>
        <p:spPr>
          <a:xfrm>
            <a:off x="7680824" y="3871260"/>
            <a:ext cx="706500" cy="153900"/>
          </a:xfrm>
          <a:prstGeom prst="roundRect">
            <a:avLst>
              <a:gd fmla="val 16667" name="adj"/>
            </a:avLst>
          </a:prstGeom>
          <a:solidFill>
            <a:srgbClr val="9F7AEA">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903" name="Google Shape;903;g36d87c73762_0_1580"/>
          <p:cNvSpPr/>
          <p:nvPr/>
        </p:nvSpPr>
        <p:spPr>
          <a:xfrm>
            <a:off x="7680824" y="3536398"/>
            <a:ext cx="706500" cy="153900"/>
          </a:xfrm>
          <a:prstGeom prst="roundRect">
            <a:avLst>
              <a:gd fmla="val 16667" name="adj"/>
            </a:avLst>
          </a:prstGeom>
          <a:solidFill>
            <a:srgbClr val="9F7AEA">
              <a:alpha val="29411"/>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904" name="Google Shape;904;g36d87c73762_0_1580"/>
          <p:cNvSpPr/>
          <p:nvPr/>
        </p:nvSpPr>
        <p:spPr>
          <a:xfrm>
            <a:off x="7657064" y="3536377"/>
            <a:ext cx="706500" cy="153900"/>
          </a:xfrm>
          <a:prstGeom prst="rect">
            <a:avLst/>
          </a:prstGeom>
          <a:noFill/>
          <a:ln>
            <a:noFill/>
          </a:ln>
        </p:spPr>
        <p:txBody>
          <a:bodyPr anchorCtr="0" anchor="ctr" bIns="34025" lIns="51050" spcFirstLastPara="1" rIns="51050" wrap="square" tIns="34025">
            <a:noAutofit/>
          </a:bodyPr>
          <a:lstStyle/>
          <a:p>
            <a:pPr indent="0" lvl="0" marL="0" marR="0" rtl="0" algn="ctr">
              <a:lnSpc>
                <a:spcPct val="100000"/>
              </a:lnSpc>
              <a:spcBef>
                <a:spcPts val="0"/>
              </a:spcBef>
              <a:spcAft>
                <a:spcPts val="0"/>
              </a:spcAft>
              <a:buClr>
                <a:srgbClr val="9F7AEA"/>
              </a:buClr>
              <a:buSzPts val="523"/>
              <a:buFont typeface="Noto Sans"/>
              <a:buNone/>
            </a:pPr>
            <a:r>
              <a:rPr b="1" i="0" lang="es" sz="523" u="none" cap="none" strike="noStrike">
                <a:solidFill>
                  <a:srgbClr val="9F7AEA"/>
                </a:solidFill>
                <a:latin typeface="Lexend"/>
                <a:ea typeface="Lexend"/>
                <a:cs typeface="Lexend"/>
                <a:sym typeface="Lexend"/>
              </a:rPr>
              <a:t>PLANIFICADO</a:t>
            </a:r>
            <a:endParaRPr b="0" i="0" sz="523" u="none" cap="none" strike="noStrike">
              <a:solidFill>
                <a:schemeClr val="dk1"/>
              </a:solidFill>
              <a:latin typeface="Lexend"/>
              <a:ea typeface="Lexend"/>
              <a:cs typeface="Lexend"/>
              <a:sym typeface="Lexend"/>
            </a:endParaRPr>
          </a:p>
        </p:txBody>
      </p:sp>
      <p:sp>
        <p:nvSpPr>
          <p:cNvPr id="905" name="Google Shape;905;g36d87c73762_0_1580"/>
          <p:cNvSpPr/>
          <p:nvPr/>
        </p:nvSpPr>
        <p:spPr>
          <a:xfrm>
            <a:off x="7672125" y="2865038"/>
            <a:ext cx="723900" cy="155400"/>
          </a:xfrm>
          <a:prstGeom prst="roundRect">
            <a:avLst>
              <a:gd fmla="val 16667" name="adj"/>
            </a:avLst>
          </a:prstGeom>
          <a:solidFill>
            <a:srgbClr val="FC8181">
              <a:alpha val="29411"/>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C8181"/>
              </a:buClr>
              <a:buSzPts val="523"/>
              <a:buFont typeface="Noto Sans"/>
              <a:buNone/>
            </a:pPr>
            <a:r>
              <a:rPr b="1" i="0" lang="es" sz="523" u="none" cap="none" strike="noStrike">
                <a:solidFill>
                  <a:srgbClr val="FC8181"/>
                </a:solidFill>
                <a:latin typeface="Lexend"/>
                <a:ea typeface="Lexend"/>
                <a:cs typeface="Lexend"/>
                <a:sym typeface="Lexend"/>
              </a:rPr>
              <a:t>PENDIENTE</a:t>
            </a:r>
            <a:endParaRPr b="0" i="0" sz="523" u="none" cap="none" strike="noStrike">
              <a:solidFill>
                <a:schemeClr val="dk1"/>
              </a:solidFill>
              <a:latin typeface="Lexend"/>
              <a:ea typeface="Lexend"/>
              <a:cs typeface="Lexend"/>
              <a:sym typeface="Lexe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365D"/>
        </a:solidFill>
      </p:bgPr>
    </p:bg>
    <p:spTree>
      <p:nvGrpSpPr>
        <p:cNvPr id="909" name="Shape 909"/>
        <p:cNvGrpSpPr/>
        <p:nvPr/>
      </p:nvGrpSpPr>
      <p:grpSpPr>
        <a:xfrm>
          <a:off x="0" y="0"/>
          <a:ext cx="0" cy="0"/>
          <a:chOff x="0" y="0"/>
          <a:chExt cx="0" cy="0"/>
        </a:xfrm>
      </p:grpSpPr>
      <p:sp>
        <p:nvSpPr>
          <p:cNvPr id="910" name="Google Shape;910;p17"/>
          <p:cNvSpPr txBox="1"/>
          <p:nvPr/>
        </p:nvSpPr>
        <p:spPr>
          <a:xfrm>
            <a:off x="1809300" y="2187000"/>
            <a:ext cx="5525400" cy="769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0" i="0" lang="es" sz="5000" u="none" cap="none" strike="noStrike">
                <a:solidFill>
                  <a:schemeClr val="lt1"/>
                </a:solidFill>
                <a:latin typeface="Lexend Deca"/>
                <a:ea typeface="Lexend Deca"/>
                <a:cs typeface="Lexend Deca"/>
                <a:sym typeface="Lexend Deca"/>
              </a:rPr>
              <a:t>Logo</a:t>
            </a:r>
            <a:endParaRPr b="1" i="0" sz="5000" u="none" cap="none" strike="noStrike">
              <a:solidFill>
                <a:schemeClr val="lt1"/>
              </a:solidFill>
              <a:latin typeface="Lexend Deca"/>
              <a:ea typeface="Lexend Deca"/>
              <a:cs typeface="Lexend Deca"/>
              <a:sym typeface="Lexend Deca"/>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